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6" r:id="rId2"/>
    <p:sldId id="276" r:id="rId3"/>
    <p:sldId id="277" r:id="rId4"/>
    <p:sldId id="278" r:id="rId5"/>
    <p:sldId id="287" r:id="rId6"/>
    <p:sldId id="311" r:id="rId7"/>
    <p:sldId id="324" r:id="rId8"/>
    <p:sldId id="313" r:id="rId9"/>
    <p:sldId id="280" r:id="rId10"/>
    <p:sldId id="281" r:id="rId11"/>
    <p:sldId id="314" r:id="rId12"/>
    <p:sldId id="288" r:id="rId13"/>
    <p:sldId id="289" r:id="rId14"/>
    <p:sldId id="308" r:id="rId15"/>
    <p:sldId id="282" r:id="rId16"/>
    <p:sldId id="283" r:id="rId17"/>
    <p:sldId id="284" r:id="rId18"/>
    <p:sldId id="303" r:id="rId19"/>
    <p:sldId id="316" r:id="rId20"/>
    <p:sldId id="293" r:id="rId21"/>
    <p:sldId id="285" r:id="rId22"/>
    <p:sldId id="325" r:id="rId23"/>
    <p:sldId id="302" r:id="rId24"/>
    <p:sldId id="274" r:id="rId25"/>
    <p:sldId id="317" r:id="rId26"/>
    <p:sldId id="292" r:id="rId27"/>
    <p:sldId id="275" r:id="rId28"/>
    <p:sldId id="315" r:id="rId29"/>
    <p:sldId id="272" r:id="rId30"/>
    <p:sldId id="273" r:id="rId31"/>
    <p:sldId id="319" r:id="rId32"/>
    <p:sldId id="261" r:id="rId33"/>
    <p:sldId id="290" r:id="rId34"/>
    <p:sldId id="318" r:id="rId35"/>
    <p:sldId id="326" r:id="rId36"/>
    <p:sldId id="327" r:id="rId37"/>
    <p:sldId id="256" r:id="rId38"/>
    <p:sldId id="271" r:id="rId39"/>
    <p:sldId id="257" r:id="rId40"/>
    <p:sldId id="320" r:id="rId41"/>
    <p:sldId id="269" r:id="rId42"/>
    <p:sldId id="328" r:id="rId43"/>
    <p:sldId id="266" r:id="rId44"/>
    <p:sldId id="291" r:id="rId45"/>
    <p:sldId id="268" r:id="rId46"/>
    <p:sldId id="322" r:id="rId47"/>
    <p:sldId id="264" r:id="rId48"/>
    <p:sldId id="265" r:id="rId49"/>
    <p:sldId id="323" r:id="rId50"/>
    <p:sldId id="298" r:id="rId51"/>
    <p:sldId id="263" r:id="rId52"/>
    <p:sldId id="299" r:id="rId53"/>
    <p:sldId id="262" r:id="rId54"/>
    <p:sldId id="270" r:id="rId55"/>
    <p:sldId id="300" r:id="rId56"/>
    <p:sldId id="294" r:id="rId57"/>
    <p:sldId id="295" r:id="rId58"/>
    <p:sldId id="305" r:id="rId59"/>
    <p:sldId id="304"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5" autoAdjust="0"/>
    <p:restoredTop sz="98034" autoAdjust="0"/>
  </p:normalViewPr>
  <p:slideViewPr>
    <p:cSldViewPr snapToGrid="0" snapToObjects="1">
      <p:cViewPr varScale="1">
        <p:scale>
          <a:sx n="204" d="100"/>
          <a:sy n="204" d="100"/>
        </p:scale>
        <p:origin x="-26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71DA2C-E512-704A-868E-82528D836E4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5450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1DA2C-E512-704A-868E-82528D836E4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6351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1DA2C-E512-704A-868E-82528D836E4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8051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1DA2C-E512-704A-868E-82528D836E4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38122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71DA2C-E512-704A-868E-82528D836E4B}"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59787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71DA2C-E512-704A-868E-82528D836E4B}"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060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71DA2C-E512-704A-868E-82528D836E4B}" type="datetimeFigureOut">
              <a:rPr lang="en-US" smtClean="0"/>
              <a:t>11/30/18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965553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71DA2C-E512-704A-868E-82528D836E4B}" type="datetimeFigureOut">
              <a:rPr lang="en-US" smtClean="0"/>
              <a:t>11/30/18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02543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1DA2C-E512-704A-868E-82528D836E4B}" type="datetimeFigureOut">
              <a:rPr lang="en-US" smtClean="0"/>
              <a:t>11/30/18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77677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9908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8576360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1DA2C-E512-704A-868E-82528D836E4B}" type="datetimeFigureOut">
              <a:rPr lang="en-US" smtClean="0"/>
              <a:t>11/30/18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22E1B-BA84-6041-87E2-CB41538C8799}" type="slidenum">
              <a:rPr lang="en-US" smtClean="0"/>
              <a:t>‹#›</a:t>
            </a:fld>
            <a:endParaRPr lang="en-US"/>
          </a:p>
        </p:txBody>
      </p:sp>
    </p:spTree>
    <p:extLst>
      <p:ext uri="{BB962C8B-B14F-4D97-AF65-F5344CB8AC3E}">
        <p14:creationId xmlns:p14="http://schemas.microsoft.com/office/powerpoint/2010/main" val="1345672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hyperlink" Target="https://github.com/rasbt/python-machine-learning-book-2nd-ed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hyperlink" Target="https://github.com/rasbt/python-machine-learning-book-2nd-edi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blog.paperspace.com/intro-to-optimization-in-deep-learning-gradient-descent" TargetMode="External"/><Relationship Id="rId1" Type="http://schemas.openxmlformats.org/officeDocument/2006/relationships/slideLayout" Target="../slideLayouts/slideLayout2.xml"/><Relationship Id="rId2"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github.com/rasbt/python-machine-learning-book-2nd-edi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github.com/rasbt/python-machine-learning-book-2nd-edi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hyperlink" Target="https://github.com/rasbt/python-machine-learning-book-2nd-edi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github.com/rasbt/python-machine-learning-book-2nd-edi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4" Type="http://schemas.openxmlformats.org/officeDocument/2006/relationships/image" Target="../media/image31.gif"/><Relationship Id="rId5" Type="http://schemas.openxmlformats.org/officeDocument/2006/relationships/image" Target="../media/image32.gif"/><Relationship Id="rId6" Type="http://schemas.openxmlformats.org/officeDocument/2006/relationships/image" Target="../media/image33.gif"/><Relationship Id="rId7"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4" Type="http://schemas.openxmlformats.org/officeDocument/2006/relationships/image" Target="../media/image34.gif"/><Relationship Id="rId5" Type="http://schemas.openxmlformats.org/officeDocument/2006/relationships/image" Target="../media/image35.gif"/><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4" Type="http://schemas.openxmlformats.org/officeDocument/2006/relationships/image" Target="../media/image40.gif"/><Relationship Id="rId5" Type="http://schemas.openxmlformats.org/officeDocument/2006/relationships/image" Target="../media/image41.gif"/><Relationship Id="rId1" Type="http://schemas.openxmlformats.org/officeDocument/2006/relationships/slideLayout" Target="../slideLayouts/slideLayout6.xml"/><Relationship Id="rId2" Type="http://schemas.openxmlformats.org/officeDocument/2006/relationships/image" Target="../media/image3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hyperlink" Target="https://github.com/rasbt/python-machine-learning-book-2nd-edi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image" Target="../media/image41.gif"/></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gif"/><Relationship Id="rId5" Type="http://schemas.openxmlformats.org/officeDocument/2006/relationships/image" Target="../media/image56.gif"/><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gif"/><Relationship Id="rId1" Type="http://schemas.openxmlformats.org/officeDocument/2006/relationships/slideLayout" Target="../slideLayouts/slideLayout2.xml"/><Relationship Id="rId2" Type="http://schemas.openxmlformats.org/officeDocument/2006/relationships/image" Target="../media/image57.gif"/><Relationship Id="rId3" Type="http://schemas.openxmlformats.org/officeDocument/2006/relationships/image" Target="../media/image58.gif"/><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1" Type="http://schemas.openxmlformats.org/officeDocument/2006/relationships/image" Target="../media/image79.gif"/><Relationship Id="rId12" Type="http://schemas.openxmlformats.org/officeDocument/2006/relationships/image" Target="../media/image80.gif"/><Relationship Id="rId13" Type="http://schemas.openxmlformats.org/officeDocument/2006/relationships/image" Target="../media/image81.gif"/><Relationship Id="rId1" Type="http://schemas.openxmlformats.org/officeDocument/2006/relationships/slideLayout" Target="../slideLayouts/slideLayout2.xml"/><Relationship Id="rId2" Type="http://schemas.openxmlformats.org/officeDocument/2006/relationships/image" Target="../media/image70.gif"/><Relationship Id="rId3" Type="http://schemas.openxmlformats.org/officeDocument/2006/relationships/image" Target="../media/image71.gif"/><Relationship Id="rId4" Type="http://schemas.openxmlformats.org/officeDocument/2006/relationships/image" Target="../media/image72.gif"/><Relationship Id="rId5" Type="http://schemas.openxmlformats.org/officeDocument/2006/relationships/image" Target="../media/image73.gif"/><Relationship Id="rId6" Type="http://schemas.openxmlformats.org/officeDocument/2006/relationships/image" Target="../media/image74.gif"/><Relationship Id="rId7" Type="http://schemas.openxmlformats.org/officeDocument/2006/relationships/image" Target="../media/image75.gif"/><Relationship Id="rId8" Type="http://schemas.openxmlformats.org/officeDocument/2006/relationships/image" Target="../media/image76.gif"/><Relationship Id="rId9" Type="http://schemas.openxmlformats.org/officeDocument/2006/relationships/image" Target="../media/image77.gif"/><Relationship Id="rId10" Type="http://schemas.openxmlformats.org/officeDocument/2006/relationships/image" Target="../media/image78.gif"/></Relationships>
</file>

<file path=ppt/slides/_rels/slide48.xml.rels><?xml version="1.0" encoding="UTF-8" standalone="yes"?>
<Relationships xmlns="http://schemas.openxmlformats.org/package/2006/relationships"><Relationship Id="rId11" Type="http://schemas.openxmlformats.org/officeDocument/2006/relationships/image" Target="../media/image91.gif"/><Relationship Id="rId12" Type="http://schemas.openxmlformats.org/officeDocument/2006/relationships/image" Target="../media/image92.gif"/><Relationship Id="rId1" Type="http://schemas.openxmlformats.org/officeDocument/2006/relationships/slideLayout" Target="../slideLayouts/slideLayout2.xml"/><Relationship Id="rId2" Type="http://schemas.openxmlformats.org/officeDocument/2006/relationships/image" Target="../media/image82.gif"/><Relationship Id="rId3" Type="http://schemas.openxmlformats.org/officeDocument/2006/relationships/image" Target="../media/image83.gif"/><Relationship Id="rId4" Type="http://schemas.openxmlformats.org/officeDocument/2006/relationships/image" Target="../media/image84.gif"/><Relationship Id="rId5" Type="http://schemas.openxmlformats.org/officeDocument/2006/relationships/image" Target="../media/image85.gif"/><Relationship Id="rId6" Type="http://schemas.openxmlformats.org/officeDocument/2006/relationships/image" Target="../media/image86.gif"/><Relationship Id="rId7" Type="http://schemas.openxmlformats.org/officeDocument/2006/relationships/image" Target="../media/image87.gif"/><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gif"/><Relationship Id="rId4" Type="http://schemas.openxmlformats.org/officeDocument/2006/relationships/image" Target="../media/image95.gif"/><Relationship Id="rId5" Type="http://schemas.openxmlformats.org/officeDocument/2006/relationships/image" Target="../media/image96.gif"/><Relationship Id="rId6" Type="http://schemas.openxmlformats.org/officeDocument/2006/relationships/image" Target="../media/image97.gif"/><Relationship Id="rId7" Type="http://schemas.openxmlformats.org/officeDocument/2006/relationships/image" Target="../media/image73.gif"/><Relationship Id="rId1" Type="http://schemas.openxmlformats.org/officeDocument/2006/relationships/slideLayout" Target="../slideLayouts/slideLayout2.xml"/><Relationship Id="rId2" Type="http://schemas.openxmlformats.org/officeDocument/2006/relationships/image" Target="../media/image9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gif"/><Relationship Id="rId4" Type="http://schemas.openxmlformats.org/officeDocument/2006/relationships/image" Target="../media/image100.gif"/><Relationship Id="rId5" Type="http://schemas.openxmlformats.org/officeDocument/2006/relationships/image" Target="../media/image101.gif"/><Relationship Id="rId6" Type="http://schemas.openxmlformats.org/officeDocument/2006/relationships/image" Target="../media/image102.gif"/><Relationship Id="rId7" Type="http://schemas.openxmlformats.org/officeDocument/2006/relationships/image" Target="../media/image103.gif"/><Relationship Id="rId1" Type="http://schemas.openxmlformats.org/officeDocument/2006/relationships/slideLayout" Target="../slideLayouts/slideLayout2.xml"/><Relationship Id="rId2" Type="http://schemas.openxmlformats.org/officeDocument/2006/relationships/image" Target="../media/image98.gif"/></Relationships>
</file>

<file path=ppt/slides/_rels/slide54.xml.rels><?xml version="1.0" encoding="UTF-8" standalone="yes"?>
<Relationships xmlns="http://schemas.openxmlformats.org/package/2006/relationships"><Relationship Id="rId3" Type="http://schemas.openxmlformats.org/officeDocument/2006/relationships/image" Target="../media/image105.gif"/><Relationship Id="rId4" Type="http://schemas.openxmlformats.org/officeDocument/2006/relationships/image" Target="../media/image100.gif"/><Relationship Id="rId5" Type="http://schemas.openxmlformats.org/officeDocument/2006/relationships/image" Target="../media/image106.gif"/><Relationship Id="rId6" Type="http://schemas.openxmlformats.org/officeDocument/2006/relationships/image" Target="../media/image107.gif"/><Relationship Id="rId1" Type="http://schemas.openxmlformats.org/officeDocument/2006/relationships/slideLayout" Target="../slideLayouts/slideLayout2.xml"/><Relationship Id="rId2" Type="http://schemas.openxmlformats.org/officeDocument/2006/relationships/image" Target="../media/image10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gitter-lab/ml-bio-workshop/tree/master/guide" TargetMode="External"/><Relationship Id="rId4" Type="http://schemas.openxmlformats.org/officeDocument/2006/relationships/hyperlink" Target="https://github.com/gitter-lab/ml-bio-workshop/issues" TargetMode="External"/><Relationship Id="rId5" Type="http://schemas.openxmlformats.org/officeDocument/2006/relationships/hyperlink" Target="https://github.com/gitter-lab/ml-bio-workshop/blob/master/illustration.ipynb" TargetMode="External"/><Relationship Id="rId6" Type="http://schemas.openxmlformats.org/officeDocument/2006/relationships/hyperlink" Target="http://scikit-learn.org/stable/tutorial/index.html" TargetMode="External"/><Relationship Id="rId7" Type="http://schemas.openxmlformats.org/officeDocument/2006/relationships/hyperlink" Target="https://github.com/rasbt/python-machine-learning-book-2nd-edition" TargetMode="External"/><Relationship Id="rId8" Type="http://schemas.openxmlformats.org/officeDocument/2006/relationships/hyperlink" Target="https://github.com/jakevdp/sklearn_tutorial" TargetMode="External"/><Relationship Id="rId9" Type="http://schemas.openxmlformats.org/officeDocument/2006/relationships/hyperlink" Target="https://datacarpentry.org/lessons/" TargetMode="External"/><Relationship Id="rId1" Type="http://schemas.openxmlformats.org/officeDocument/2006/relationships/slideLayout" Target="../slideLayouts/slideLayout2.xml"/><Relationship Id="rId2" Type="http://schemas.openxmlformats.org/officeDocument/2006/relationships/image" Target="../media/image10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hyperlink" Target="https://github.com/rasbt/python-machine-learning-book-2nd-edi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1470025"/>
          </a:xfrm>
        </p:spPr>
        <p:txBody>
          <a:bodyPr>
            <a:normAutofit/>
          </a:bodyPr>
          <a:lstStyle/>
          <a:p>
            <a:r>
              <a:rPr lang="en-US" dirty="0" smtClean="0"/>
              <a:t>Machine learning for biology</a:t>
            </a:r>
            <a:br>
              <a:rPr lang="en-US" dirty="0" smtClean="0"/>
            </a:br>
            <a:r>
              <a:rPr lang="en-US" dirty="0" smtClean="0"/>
              <a:t> workshop</a:t>
            </a:r>
            <a:endParaRPr lang="en-US" dirty="0"/>
          </a:p>
        </p:txBody>
      </p:sp>
      <p:sp>
        <p:nvSpPr>
          <p:cNvPr id="5" name="Subtitle 4"/>
          <p:cNvSpPr>
            <a:spLocks noGrp="1"/>
          </p:cNvSpPr>
          <p:nvPr>
            <p:ph type="subTitle" idx="1"/>
          </p:nvPr>
        </p:nvSpPr>
        <p:spPr>
          <a:xfrm>
            <a:off x="1371600" y="3032760"/>
            <a:ext cx="6400800" cy="1752600"/>
          </a:xfrm>
        </p:spPr>
        <p:txBody>
          <a:bodyPr/>
          <a:lstStyle/>
          <a:p>
            <a:r>
              <a:rPr lang="en-US" dirty="0" smtClean="0"/>
              <a:t>Fangzhou Mu</a:t>
            </a:r>
          </a:p>
          <a:p>
            <a:r>
              <a:rPr lang="en-US" dirty="0" smtClean="0"/>
              <a:t>Chris </a:t>
            </a:r>
            <a:r>
              <a:rPr lang="en-US" dirty="0" err="1" smtClean="0"/>
              <a:t>Magnano</a:t>
            </a:r>
            <a:endParaRPr lang="en-US" dirty="0" smtClean="0"/>
          </a:p>
          <a:p>
            <a:r>
              <a:rPr lang="en-US" dirty="0" smtClean="0"/>
              <a:t>Anthony </a:t>
            </a:r>
            <a:r>
              <a:rPr lang="en-US" dirty="0" err="1" smtClean="0"/>
              <a:t>Gitter</a:t>
            </a:r>
            <a:r>
              <a:rPr lang="en-US" dirty="0" smtClean="0"/>
              <a:t> </a:t>
            </a:r>
            <a:endParaRPr lang="en-US" dirty="0"/>
          </a:p>
        </p:txBody>
      </p:sp>
    </p:spTree>
    <p:extLst>
      <p:ext uri="{BB962C8B-B14F-4D97-AF65-F5344CB8AC3E}">
        <p14:creationId xmlns:p14="http://schemas.microsoft.com/office/powerpoint/2010/main" val="162481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Dataset</a:t>
            </a:r>
            <a:endParaRPr lang="en-US" sz="1800" dirty="0">
              <a:latin typeface="Arial"/>
              <a:cs typeface="Arial"/>
            </a:endParaRPr>
          </a:p>
        </p:txBody>
      </p:sp>
      <p:pic>
        <p:nvPicPr>
          <p:cNvPr id="7" name="Picture 6" descr="Screen Shot 2018-08-14 at 10.09.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3126"/>
            <a:ext cx="9144000" cy="4745411"/>
          </a:xfrm>
          <a:prstGeom prst="rect">
            <a:avLst/>
          </a:prstGeom>
        </p:spPr>
      </p:pic>
      <p:sp>
        <p:nvSpPr>
          <p:cNvPr id="8" name="TextBox 7"/>
          <p:cNvSpPr txBox="1"/>
          <p:nvPr/>
        </p:nvSpPr>
        <p:spPr>
          <a:xfrm>
            <a:off x="457200" y="1064572"/>
            <a:ext cx="1807430" cy="338554"/>
          </a:xfrm>
          <a:prstGeom prst="rect">
            <a:avLst/>
          </a:prstGeom>
          <a:noFill/>
        </p:spPr>
        <p:txBody>
          <a:bodyPr wrap="square" rtlCol="0">
            <a:spAutoFit/>
          </a:bodyPr>
          <a:lstStyle/>
          <a:p>
            <a:r>
              <a:rPr lang="en-US" sz="1600" dirty="0" smtClean="0">
                <a:latin typeface="Arial"/>
                <a:cs typeface="Arial"/>
              </a:rPr>
              <a:t>A typical .</a:t>
            </a:r>
            <a:r>
              <a:rPr lang="en-US" sz="1600" dirty="0" err="1" smtClean="0">
                <a:latin typeface="Arial"/>
                <a:cs typeface="Arial"/>
              </a:rPr>
              <a:t>csv</a:t>
            </a:r>
            <a:r>
              <a:rPr lang="en-US" sz="1600" dirty="0" smtClean="0">
                <a:latin typeface="Arial"/>
                <a:cs typeface="Arial"/>
              </a:rPr>
              <a:t> file:</a:t>
            </a:r>
            <a:endParaRPr lang="en-US" sz="1600" dirty="0">
              <a:latin typeface="Arial"/>
              <a:cs typeface="Arial"/>
            </a:endParaRPr>
          </a:p>
        </p:txBody>
      </p:sp>
    </p:spTree>
    <p:extLst>
      <p:ext uri="{BB962C8B-B14F-4D97-AF65-F5344CB8AC3E}">
        <p14:creationId xmlns:p14="http://schemas.microsoft.com/office/powerpoint/2010/main" val="34247415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Dataset</a:t>
            </a:r>
            <a:br>
              <a:rPr lang="en-US" dirty="0" smtClean="0"/>
            </a:br>
            <a:r>
              <a:rPr lang="en-US" dirty="0" smtClean="0"/>
              <a:t/>
            </a:r>
            <a:br>
              <a:rPr lang="en-US" dirty="0" smtClean="0"/>
            </a:br>
            <a:r>
              <a:rPr lang="en-US" sz="2000" dirty="0" smtClean="0"/>
              <a:t>Open the telomere ALT dataset </a:t>
            </a:r>
            <a:r>
              <a:rPr lang="en-US" sz="2000" i="1" dirty="0" err="1" smtClean="0"/>
              <a:t>telomere.csv</a:t>
            </a:r>
            <a:r>
              <a:rPr lang="en-US" sz="2000" dirty="0" smtClean="0"/>
              <a:t>.</a:t>
            </a:r>
            <a:br>
              <a:rPr lang="en-US" sz="2000" dirty="0" smtClean="0"/>
            </a:br>
            <a:r>
              <a:rPr lang="en-US" sz="2000" dirty="0" smtClean="0"/>
              <a:t/>
            </a:r>
            <a:br>
              <a:rPr lang="en-US" sz="2000" dirty="0" smtClean="0"/>
            </a:br>
            <a:r>
              <a:rPr lang="en-US" sz="2000" dirty="0" smtClean="0"/>
              <a:t>What do the rows represent? </a:t>
            </a:r>
            <a:br>
              <a:rPr lang="en-US" sz="2000" dirty="0" smtClean="0"/>
            </a:br>
            <a:r>
              <a:rPr lang="en-US" sz="2000" dirty="0" smtClean="0"/>
              <a:t>What are the features?</a:t>
            </a:r>
            <a:br>
              <a:rPr lang="en-US" sz="2000" dirty="0" smtClean="0"/>
            </a:br>
            <a:r>
              <a:rPr lang="en-US" sz="2000" dirty="0" smtClean="0"/>
              <a:t>How many classes are there?</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chemeClr val="bg1"/>
                </a:solidFill>
                <a:latin typeface="Arial"/>
                <a:cs typeface="Arial"/>
              </a:rPr>
              <a:t>Practice</a:t>
            </a:r>
            <a:endParaRPr lang="en-US" sz="1800" dirty="0">
              <a:solidFill>
                <a:schemeClr val="bg1"/>
              </a:solidFill>
              <a:latin typeface="Arial"/>
              <a:cs typeface="Arial"/>
            </a:endParaRPr>
          </a:p>
        </p:txBody>
      </p:sp>
    </p:spTree>
    <p:extLst>
      <p:ext uri="{BB962C8B-B14F-4D97-AF65-F5344CB8AC3E}">
        <p14:creationId xmlns:p14="http://schemas.microsoft.com/office/powerpoint/2010/main" val="350370012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ML tasks</a:t>
            </a:r>
            <a:endParaRPr lang="en-US" sz="1800" dirty="0">
              <a:latin typeface="Arial"/>
              <a:cs typeface="Arial"/>
            </a:endParaRPr>
          </a:p>
        </p:txBody>
      </p:sp>
      <p:sp>
        <p:nvSpPr>
          <p:cNvPr id="8" name="TextBox 7"/>
          <p:cNvSpPr txBox="1"/>
          <p:nvPr/>
        </p:nvSpPr>
        <p:spPr>
          <a:xfrm>
            <a:off x="457199" y="950218"/>
            <a:ext cx="4001013" cy="338554"/>
          </a:xfrm>
          <a:prstGeom prst="rect">
            <a:avLst/>
          </a:prstGeom>
          <a:solidFill>
            <a:srgbClr val="D9D9D9"/>
          </a:solidFill>
        </p:spPr>
        <p:txBody>
          <a:bodyPr wrap="square" rtlCol="0">
            <a:spAutoFit/>
          </a:bodyPr>
          <a:lstStyle/>
          <a:p>
            <a:pPr algn="ctr"/>
            <a:r>
              <a:rPr lang="en-US" sz="1600" dirty="0" smtClean="0">
                <a:latin typeface="Arial"/>
                <a:cs typeface="Arial"/>
              </a:rPr>
              <a:t>Supervised learning</a:t>
            </a:r>
            <a:endParaRPr lang="en-US" sz="1600" dirty="0">
              <a:latin typeface="Arial"/>
              <a:cs typeface="Arial"/>
            </a:endParaRPr>
          </a:p>
        </p:txBody>
      </p:sp>
      <p:sp>
        <p:nvSpPr>
          <p:cNvPr id="9" name="TextBox 8"/>
          <p:cNvSpPr txBox="1"/>
          <p:nvPr/>
        </p:nvSpPr>
        <p:spPr>
          <a:xfrm>
            <a:off x="4697998" y="950218"/>
            <a:ext cx="3988802" cy="338554"/>
          </a:xfrm>
          <a:prstGeom prst="rect">
            <a:avLst/>
          </a:prstGeom>
          <a:solidFill>
            <a:srgbClr val="D9D9D9"/>
          </a:solidFill>
        </p:spPr>
        <p:txBody>
          <a:bodyPr wrap="square" rtlCol="0">
            <a:spAutoFit/>
          </a:bodyPr>
          <a:lstStyle/>
          <a:p>
            <a:pPr algn="ctr"/>
            <a:r>
              <a:rPr lang="en-US" sz="1600" dirty="0" smtClean="0">
                <a:latin typeface="Arial"/>
                <a:cs typeface="Arial"/>
              </a:rPr>
              <a:t>Unsupervised learning</a:t>
            </a:r>
            <a:endParaRPr lang="en-US" sz="1600" dirty="0">
              <a:latin typeface="Arial"/>
              <a:cs typeface="Arial"/>
            </a:endParaRPr>
          </a:p>
        </p:txBody>
      </p:sp>
      <p:pic>
        <p:nvPicPr>
          <p:cNvPr id="2" name="Picture 1"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246" y="1866831"/>
            <a:ext cx="2286000" cy="2164578"/>
          </a:xfrm>
          <a:prstGeom prst="rect">
            <a:avLst/>
          </a:prstGeom>
        </p:spPr>
      </p:pic>
      <p:pic>
        <p:nvPicPr>
          <p:cNvPr id="10" name="Picture 9"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64" y="4484544"/>
            <a:ext cx="2286000" cy="2219695"/>
          </a:xfrm>
          <a:prstGeom prst="rect">
            <a:avLst/>
          </a:prstGeom>
        </p:spPr>
      </p:pic>
      <p:pic>
        <p:nvPicPr>
          <p:cNvPr id="11" name="Picture 10"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62" y="1866831"/>
            <a:ext cx="2286000" cy="2164578"/>
          </a:xfrm>
          <a:prstGeom prst="rect">
            <a:avLst/>
          </a:prstGeom>
        </p:spPr>
      </p:pic>
      <p:pic>
        <p:nvPicPr>
          <p:cNvPr id="12" name="Picture 11"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201" y="4867255"/>
            <a:ext cx="3840479" cy="1495712"/>
          </a:xfrm>
          <a:prstGeom prst="rect">
            <a:avLst/>
          </a:prstGeom>
        </p:spPr>
      </p:pic>
      <p:sp>
        <p:nvSpPr>
          <p:cNvPr id="13" name="TextBox 12"/>
          <p:cNvSpPr txBox="1"/>
          <p:nvPr/>
        </p:nvSpPr>
        <p:spPr>
          <a:xfrm>
            <a:off x="1453243" y="4219875"/>
            <a:ext cx="1992086" cy="276999"/>
          </a:xfrm>
          <a:prstGeom prst="rect">
            <a:avLst/>
          </a:prstGeom>
          <a:solidFill>
            <a:schemeClr val="bg1">
              <a:lumMod val="75000"/>
              <a:alpha val="49000"/>
            </a:schemeClr>
          </a:solidFill>
        </p:spPr>
        <p:txBody>
          <a:bodyPr wrap="square" rtlCol="0">
            <a:spAutoFit/>
          </a:bodyPr>
          <a:lstStyle/>
          <a:p>
            <a:pPr algn="ctr"/>
            <a:r>
              <a:rPr lang="en-US" sz="1200" dirty="0" smtClean="0">
                <a:latin typeface="Arial"/>
                <a:cs typeface="Arial"/>
              </a:rPr>
              <a:t>Regression</a:t>
            </a:r>
            <a:endParaRPr lang="en-US" sz="1200" dirty="0">
              <a:latin typeface="Arial"/>
              <a:cs typeface="Arial"/>
            </a:endParaRPr>
          </a:p>
        </p:txBody>
      </p:sp>
      <p:sp>
        <p:nvSpPr>
          <p:cNvPr id="14" name="TextBox 13"/>
          <p:cNvSpPr txBox="1"/>
          <p:nvPr/>
        </p:nvSpPr>
        <p:spPr>
          <a:xfrm>
            <a:off x="1453243" y="1589832"/>
            <a:ext cx="1992086" cy="276999"/>
          </a:xfrm>
          <a:prstGeom prst="rect">
            <a:avLst/>
          </a:prstGeom>
          <a:solidFill>
            <a:srgbClr val="D9D9D9"/>
          </a:solidFill>
        </p:spPr>
        <p:txBody>
          <a:bodyPr wrap="square" rtlCol="0">
            <a:spAutoFit/>
          </a:bodyPr>
          <a:lstStyle/>
          <a:p>
            <a:pPr algn="ctr"/>
            <a:r>
              <a:rPr lang="en-US" sz="1200" dirty="0" smtClean="0">
                <a:latin typeface="Arial"/>
                <a:cs typeface="Arial"/>
              </a:rPr>
              <a:t>Classification</a:t>
            </a:r>
            <a:endParaRPr lang="en-US" sz="1200" dirty="0">
              <a:latin typeface="Arial"/>
              <a:cs typeface="Arial"/>
            </a:endParaRPr>
          </a:p>
        </p:txBody>
      </p:sp>
      <p:sp>
        <p:nvSpPr>
          <p:cNvPr id="15" name="TextBox 14"/>
          <p:cNvSpPr txBox="1"/>
          <p:nvPr/>
        </p:nvSpPr>
        <p:spPr>
          <a:xfrm>
            <a:off x="5696858" y="1589832"/>
            <a:ext cx="1992086" cy="276999"/>
          </a:xfrm>
          <a:prstGeom prst="rect">
            <a:avLst/>
          </a:prstGeom>
          <a:solidFill>
            <a:srgbClr val="D9D9D9"/>
          </a:solidFill>
        </p:spPr>
        <p:txBody>
          <a:bodyPr wrap="square" rtlCol="0">
            <a:spAutoFit/>
          </a:bodyPr>
          <a:lstStyle/>
          <a:p>
            <a:pPr algn="ctr"/>
            <a:r>
              <a:rPr lang="en-US" sz="1200" dirty="0" smtClean="0">
                <a:latin typeface="Arial"/>
                <a:cs typeface="Arial"/>
              </a:rPr>
              <a:t>Clustering</a:t>
            </a:r>
            <a:endParaRPr lang="en-US" sz="1200" dirty="0">
              <a:latin typeface="Arial"/>
              <a:cs typeface="Arial"/>
            </a:endParaRPr>
          </a:p>
        </p:txBody>
      </p:sp>
      <p:sp>
        <p:nvSpPr>
          <p:cNvPr id="16" name="TextBox 15"/>
          <p:cNvSpPr txBox="1"/>
          <p:nvPr/>
        </p:nvSpPr>
        <p:spPr>
          <a:xfrm>
            <a:off x="5696858" y="4219875"/>
            <a:ext cx="1992086" cy="276999"/>
          </a:xfrm>
          <a:prstGeom prst="rect">
            <a:avLst/>
          </a:prstGeom>
          <a:solidFill>
            <a:srgbClr val="D9D9D9"/>
          </a:solidFill>
        </p:spPr>
        <p:txBody>
          <a:bodyPr wrap="square" rtlCol="0">
            <a:spAutoFit/>
          </a:bodyPr>
          <a:lstStyle/>
          <a:p>
            <a:pPr algn="ctr"/>
            <a:r>
              <a:rPr lang="en-US" sz="1200" dirty="0" smtClean="0">
                <a:latin typeface="Arial"/>
                <a:cs typeface="Arial"/>
              </a:rPr>
              <a:t>Dimensionality reduction</a:t>
            </a:r>
            <a:endParaRPr lang="en-US" sz="1200" dirty="0">
              <a:latin typeface="Arial"/>
              <a:cs typeface="Arial"/>
            </a:endParaRPr>
          </a:p>
        </p:txBody>
      </p:sp>
      <p:sp>
        <p:nvSpPr>
          <p:cNvPr id="3" name="TextBox 2"/>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Images from </a:t>
            </a:r>
            <a:endParaRPr lang="en-US" sz="800" dirty="0" smtClean="0">
              <a:latin typeface="Arial"/>
              <a:cs typeface="Arial"/>
            </a:endParaRPr>
          </a:p>
          <a:p>
            <a:r>
              <a:rPr lang="en-US" sz="800" dirty="0" smtClean="0">
                <a:latin typeface="Arial"/>
                <a:cs typeface="Arial"/>
                <a:hlinkClick r:id="rId6"/>
              </a:rPr>
              <a:t>https</a:t>
            </a:r>
            <a:r>
              <a:rPr lang="en-US" sz="800" dirty="0">
                <a:latin typeface="Arial"/>
                <a:cs typeface="Arial"/>
                <a:hlinkClick r:id="rId6"/>
              </a:rPr>
              <a:t>://github.com/rasbt/python-machine-learning-book-2nd-</a:t>
            </a:r>
            <a:r>
              <a:rPr lang="en-US" sz="800" dirty="0" smtClean="0">
                <a:latin typeface="Arial"/>
                <a:cs typeface="Arial"/>
                <a:hlinkClick r:id="rId6"/>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2718771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738" y="1619493"/>
            <a:ext cx="6832092" cy="3936492"/>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Models: </a:t>
            </a:r>
            <a:r>
              <a:rPr lang="en-US" sz="1800" dirty="0" smtClean="0">
                <a:latin typeface="Arial"/>
                <a:cs typeface="Arial"/>
              </a:rPr>
              <a:t>Training and Inference</a:t>
            </a:r>
            <a:endParaRPr lang="en-US" sz="1800" dirty="0">
              <a:latin typeface="Arial"/>
              <a:cs typeface="Arial"/>
            </a:endParaRPr>
          </a:p>
        </p:txBody>
      </p:sp>
      <p:sp>
        <p:nvSpPr>
          <p:cNvPr id="9" name="Rectangle 8"/>
          <p:cNvSpPr/>
          <p:nvPr/>
        </p:nvSpPr>
        <p:spPr>
          <a:xfrm>
            <a:off x="2849261" y="1513828"/>
            <a:ext cx="3469827" cy="4145013"/>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849261" y="1144496"/>
            <a:ext cx="1425685" cy="369332"/>
          </a:xfrm>
          <a:prstGeom prst="rect">
            <a:avLst/>
          </a:prstGeom>
          <a:noFill/>
        </p:spPr>
        <p:txBody>
          <a:bodyPr wrap="square" rtlCol="0">
            <a:spAutoFit/>
          </a:bodyPr>
          <a:lstStyle/>
          <a:p>
            <a:r>
              <a:rPr lang="en-US" dirty="0" smtClean="0">
                <a:solidFill>
                  <a:srgbClr val="FF0000"/>
                </a:solidFill>
                <a:latin typeface="Arial"/>
                <a:cs typeface="Arial"/>
              </a:rPr>
              <a:t>Training</a:t>
            </a:r>
            <a:endParaRPr lang="en-US" dirty="0">
              <a:solidFill>
                <a:srgbClr val="FF0000"/>
              </a:solidFill>
              <a:latin typeface="Arial"/>
              <a:cs typeface="Arial"/>
            </a:endParaRPr>
          </a:p>
        </p:txBody>
      </p:sp>
      <p:sp>
        <p:nvSpPr>
          <p:cNvPr id="10" name="Rectangle 9"/>
          <p:cNvSpPr/>
          <p:nvPr/>
        </p:nvSpPr>
        <p:spPr>
          <a:xfrm>
            <a:off x="1148739" y="4824645"/>
            <a:ext cx="6907320" cy="834196"/>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1" name="TextBox 10"/>
          <p:cNvSpPr txBox="1"/>
          <p:nvPr/>
        </p:nvSpPr>
        <p:spPr>
          <a:xfrm>
            <a:off x="1148738" y="4462311"/>
            <a:ext cx="1425685" cy="369332"/>
          </a:xfrm>
          <a:prstGeom prst="rect">
            <a:avLst/>
          </a:prstGeom>
          <a:noFill/>
        </p:spPr>
        <p:txBody>
          <a:bodyPr wrap="square" rtlCol="0">
            <a:spAutoFit/>
          </a:bodyPr>
          <a:lstStyle/>
          <a:p>
            <a:r>
              <a:rPr lang="en-US" dirty="0" smtClean="0">
                <a:solidFill>
                  <a:srgbClr val="0000FF"/>
                </a:solidFill>
                <a:latin typeface="Arial"/>
                <a:cs typeface="Arial"/>
              </a:rPr>
              <a:t>Inference</a:t>
            </a:r>
            <a:endParaRPr lang="en-US" dirty="0">
              <a:solidFill>
                <a:srgbClr val="0000FF"/>
              </a:solidFill>
              <a:latin typeface="Arial"/>
              <a:cs typeface="Arial"/>
            </a:endParaRPr>
          </a:p>
        </p:txBody>
      </p:sp>
    </p:spTree>
    <p:extLst>
      <p:ext uri="{BB962C8B-B14F-4D97-AF65-F5344CB8AC3E}">
        <p14:creationId xmlns:p14="http://schemas.microsoft.com/office/powerpoint/2010/main" val="1156684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Get hands dirty!</a:t>
            </a:r>
            <a:br>
              <a:rPr lang="en-US" dirty="0" smtClean="0"/>
            </a:br>
            <a:r>
              <a:rPr lang="en-US" dirty="0" smtClean="0"/>
              <a:t/>
            </a:r>
            <a:br>
              <a:rPr lang="en-US" dirty="0" smtClean="0"/>
            </a:br>
            <a:r>
              <a:rPr lang="en-US" sz="2000" dirty="0" smtClean="0"/>
              <a:t>Load </a:t>
            </a:r>
            <a:r>
              <a:rPr lang="en-US" sz="2000" i="1" dirty="0" err="1" smtClean="0"/>
              <a:t>telomere.csv</a:t>
            </a:r>
            <a:r>
              <a:rPr lang="en-US" sz="2000" dirty="0" smtClean="0"/>
              <a:t> and </a:t>
            </a:r>
            <a:r>
              <a:rPr lang="en-US" sz="2000" i="1" dirty="0" err="1" smtClean="0"/>
              <a:t>telomere_new.csv</a:t>
            </a:r>
            <a:r>
              <a:rPr lang="en-US" sz="2000" dirty="0" smtClean="0"/>
              <a:t>.</a:t>
            </a:r>
            <a:br>
              <a:rPr lang="en-US" sz="2000" dirty="0" smtClean="0"/>
            </a:br>
            <a:r>
              <a:rPr lang="en-US" sz="2000" dirty="0" smtClean="0"/>
              <a:t/>
            </a:r>
            <a:br>
              <a:rPr lang="en-US" sz="2000" dirty="0" smtClean="0"/>
            </a:br>
            <a:r>
              <a:rPr lang="en-US" sz="2000" dirty="0" smtClean="0"/>
              <a:t>Train some classifiers of your choice.</a:t>
            </a:r>
            <a:br>
              <a:rPr lang="en-US" sz="2000" dirty="0" smtClean="0"/>
            </a:br>
            <a:r>
              <a:rPr lang="en-US" sz="2000" dirty="0" smtClean="0"/>
              <a:t>Predict labels for new data</a:t>
            </a:r>
            <a:r>
              <a:rPr lang="en-US" sz="2000" dirty="0"/>
              <a:t>.</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713226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ML workflow</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52" y="1217619"/>
            <a:ext cx="7315200" cy="5269919"/>
          </a:xfrm>
          <a:prstGeom prst="rect">
            <a:avLst/>
          </a:prstGeom>
        </p:spPr>
      </p:pic>
      <p:sp>
        <p:nvSpPr>
          <p:cNvPr id="6" name="TextBox 5"/>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32274805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latin typeface="Arial"/>
                <a:cs typeface="Arial"/>
              </a:rPr>
              <a:t>Before training a classifier, raw data needs to be</a:t>
            </a:r>
          </a:p>
          <a:p>
            <a:pPr lvl="1"/>
            <a:r>
              <a:rPr lang="en-US" sz="1800" dirty="0" smtClean="0">
                <a:latin typeface="Arial"/>
                <a:cs typeface="Arial"/>
              </a:rPr>
              <a:t>Transformed </a:t>
            </a:r>
            <a:r>
              <a:rPr lang="en-US" sz="1200" i="1" dirty="0">
                <a:latin typeface="Arial"/>
                <a:cs typeface="Arial"/>
              </a:rPr>
              <a:t>(images, sequences, text, spectra)</a:t>
            </a:r>
          </a:p>
          <a:p>
            <a:pPr lvl="1"/>
            <a:r>
              <a:rPr lang="en-US" sz="1800" dirty="0" smtClean="0">
                <a:latin typeface="Arial"/>
                <a:cs typeface="Arial"/>
              </a:rPr>
              <a:t>Cleaned </a:t>
            </a:r>
            <a:r>
              <a:rPr lang="en-US" sz="1200" i="1" dirty="0">
                <a:latin typeface="Arial"/>
                <a:cs typeface="Arial"/>
              </a:rPr>
              <a:t>(missing values, typos, inconsistency)</a:t>
            </a:r>
          </a:p>
          <a:p>
            <a:pPr lvl="1"/>
            <a:r>
              <a:rPr lang="en-US" sz="1800" dirty="0" smtClean="0">
                <a:latin typeface="Arial"/>
                <a:cs typeface="Arial"/>
              </a:rPr>
              <a:t>Combined </a:t>
            </a:r>
            <a:r>
              <a:rPr lang="en-US" sz="1200" i="1" dirty="0">
                <a:latin typeface="Arial"/>
                <a:cs typeface="Arial"/>
              </a:rPr>
              <a:t>(date from different sources/modalities)</a:t>
            </a:r>
          </a:p>
          <a:p>
            <a:pPr lvl="1"/>
            <a:r>
              <a:rPr lang="en-US" sz="1800" dirty="0" smtClean="0">
                <a:solidFill>
                  <a:srgbClr val="FF0000"/>
                </a:solidFill>
                <a:latin typeface="Arial"/>
                <a:cs typeface="Arial"/>
              </a:rPr>
              <a:t>Normalized</a:t>
            </a:r>
            <a:r>
              <a:rPr lang="en-US" sz="1800" dirty="0" smtClean="0">
                <a:latin typeface="Arial"/>
                <a:cs typeface="Arial"/>
              </a:rPr>
              <a:t> </a:t>
            </a:r>
            <a:r>
              <a:rPr lang="en-US" sz="1200" i="1" dirty="0">
                <a:latin typeface="Arial"/>
                <a:cs typeface="Arial"/>
              </a:rPr>
              <a:t>(batch </a:t>
            </a:r>
            <a:r>
              <a:rPr lang="en-US" sz="1200" i="1" dirty="0" smtClean="0">
                <a:latin typeface="Arial"/>
                <a:cs typeface="Arial"/>
              </a:rPr>
              <a:t>effect, features in different scales)</a:t>
            </a:r>
          </a:p>
          <a:p>
            <a:pPr lvl="1"/>
            <a:r>
              <a:rPr lang="en-US" sz="1800" dirty="0" smtClean="0">
                <a:solidFill>
                  <a:srgbClr val="FF0000"/>
                </a:solidFill>
                <a:latin typeface="Arial"/>
                <a:cs typeface="Arial"/>
              </a:rPr>
              <a:t>Encoded</a:t>
            </a:r>
            <a:r>
              <a:rPr lang="en-US" sz="1800" dirty="0" smtClean="0">
                <a:solidFill>
                  <a:srgbClr val="000000"/>
                </a:solidFill>
                <a:latin typeface="Arial"/>
                <a:cs typeface="Arial"/>
              </a:rPr>
              <a:t> </a:t>
            </a:r>
            <a:r>
              <a:rPr lang="en-US" sz="1200" i="1" dirty="0" smtClean="0">
                <a:solidFill>
                  <a:srgbClr val="000000"/>
                </a:solidFill>
                <a:latin typeface="Arial"/>
                <a:cs typeface="Arial"/>
              </a:rPr>
              <a:t>(categorical features)</a:t>
            </a:r>
            <a:endParaRPr lang="en-US" sz="1200" i="1" dirty="0">
              <a:solidFill>
                <a:srgbClr val="000000"/>
              </a:solidFill>
              <a:latin typeface="Arial"/>
              <a:cs typeface="Arial"/>
            </a:endParaRPr>
          </a:p>
          <a:p>
            <a:pPr lvl="1"/>
            <a:endParaRPr lang="en-US" sz="1800" dirty="0">
              <a:latin typeface="Arial"/>
              <a:cs typeface="Arial"/>
            </a:endParaRPr>
          </a:p>
          <a:p>
            <a:r>
              <a:rPr lang="en-US" sz="2200" dirty="0" smtClean="0">
                <a:latin typeface="Arial"/>
                <a:cs typeface="Arial"/>
              </a:rPr>
              <a:t>Feature engineering</a:t>
            </a:r>
          </a:p>
          <a:p>
            <a:r>
              <a:rPr lang="en-US" sz="2200" dirty="0" smtClean="0">
                <a:latin typeface="Arial"/>
                <a:cs typeface="Arial"/>
              </a:rPr>
              <a:t>Feature selection</a:t>
            </a:r>
          </a:p>
        </p:txBody>
      </p:sp>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Step 1: Preprocessing</a:t>
            </a:r>
            <a:endParaRPr lang="en-US" sz="1800" dirty="0">
              <a:latin typeface="Arial"/>
              <a:cs typeface="Arial"/>
            </a:endParaRPr>
          </a:p>
        </p:txBody>
      </p:sp>
    </p:spTree>
    <p:extLst>
      <p:ext uri="{BB962C8B-B14F-4D97-AF65-F5344CB8AC3E}">
        <p14:creationId xmlns:p14="http://schemas.microsoft.com/office/powerpoint/2010/main" val="17212301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Data normalization</a:t>
            </a:r>
            <a:endParaRPr lang="en-US" sz="1800" dirty="0">
              <a:latin typeface="Arial"/>
              <a:cs typeface="Arial"/>
            </a:endParaRPr>
          </a:p>
        </p:txBody>
      </p:sp>
      <p:pic>
        <p:nvPicPr>
          <p:cNvPr id="5" name="Picture 4" descr="Screen Shot 2018-08-19 at 5.20.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6" y="840308"/>
            <a:ext cx="6640039" cy="5529252"/>
          </a:xfrm>
          <a:prstGeom prst="rect">
            <a:avLst/>
          </a:prstGeom>
        </p:spPr>
      </p:pic>
      <p:sp>
        <p:nvSpPr>
          <p:cNvPr id="6" name="TextBox 5"/>
          <p:cNvSpPr txBox="1"/>
          <p:nvPr/>
        </p:nvSpPr>
        <p:spPr>
          <a:xfrm>
            <a:off x="4511498" y="6342990"/>
            <a:ext cx="4175301" cy="461665"/>
          </a:xfrm>
          <a:prstGeom prst="rect">
            <a:avLst/>
          </a:prstGeom>
          <a:noFill/>
        </p:spPr>
        <p:txBody>
          <a:bodyPr wrap="square" rtlCol="0">
            <a:spAutoFit/>
          </a:bodyPr>
          <a:lstStyle/>
          <a:p>
            <a:r>
              <a:rPr lang="en-US" sz="800" dirty="0">
                <a:latin typeface="Arial"/>
                <a:cs typeface="Arial"/>
              </a:rPr>
              <a:t>Su Bin Lim, </a:t>
            </a:r>
            <a:r>
              <a:rPr lang="en-US" sz="800" dirty="0" err="1">
                <a:latin typeface="Arial"/>
                <a:cs typeface="Arial"/>
              </a:rPr>
              <a:t>Swee</a:t>
            </a:r>
            <a:r>
              <a:rPr lang="en-US" sz="800" dirty="0">
                <a:latin typeface="Arial"/>
                <a:cs typeface="Arial"/>
              </a:rPr>
              <a:t> Jin Tan, Wan-</a:t>
            </a:r>
            <a:r>
              <a:rPr lang="en-US" sz="800" dirty="0" err="1">
                <a:latin typeface="Arial"/>
                <a:cs typeface="Arial"/>
              </a:rPr>
              <a:t>Teck</a:t>
            </a:r>
            <a:r>
              <a:rPr lang="en-US" sz="800" dirty="0">
                <a:latin typeface="Arial"/>
                <a:cs typeface="Arial"/>
              </a:rPr>
              <a:t> Lim, </a:t>
            </a:r>
            <a:r>
              <a:rPr lang="en-US" sz="800" dirty="0" err="1">
                <a:latin typeface="Arial"/>
                <a:cs typeface="Arial"/>
              </a:rPr>
              <a:t>Chwee</a:t>
            </a:r>
            <a:r>
              <a:rPr lang="en-US" sz="800" dirty="0">
                <a:latin typeface="Arial"/>
                <a:cs typeface="Arial"/>
              </a:rPr>
              <a:t> </a:t>
            </a:r>
            <a:r>
              <a:rPr lang="en-US" sz="800" dirty="0" err="1">
                <a:latin typeface="Arial"/>
                <a:cs typeface="Arial"/>
              </a:rPr>
              <a:t>Teck</a:t>
            </a:r>
            <a:r>
              <a:rPr lang="en-US" sz="800" dirty="0">
                <a:latin typeface="Arial"/>
                <a:cs typeface="Arial"/>
              </a:rPr>
              <a:t> Lim. </a:t>
            </a:r>
          </a:p>
          <a:p>
            <a:r>
              <a:rPr lang="en-US" sz="800" b="1" dirty="0">
                <a:latin typeface="Arial"/>
                <a:cs typeface="Arial"/>
              </a:rPr>
              <a:t>Compendiums of Cancer </a:t>
            </a:r>
            <a:r>
              <a:rPr lang="en-US" sz="800" b="1" dirty="0" err="1">
                <a:latin typeface="Arial"/>
                <a:cs typeface="Arial"/>
              </a:rPr>
              <a:t>Transcriptome</a:t>
            </a:r>
            <a:r>
              <a:rPr lang="en-US" sz="800" b="1" dirty="0">
                <a:latin typeface="Arial"/>
                <a:cs typeface="Arial"/>
              </a:rPr>
              <a:t> for Machine Learning Applications</a:t>
            </a:r>
          </a:p>
          <a:p>
            <a:r>
              <a:rPr lang="en-US" sz="800" dirty="0" err="1">
                <a:latin typeface="Arial"/>
                <a:cs typeface="Arial"/>
              </a:rPr>
              <a:t>BioRxiv</a:t>
            </a:r>
            <a:r>
              <a:rPr lang="en-US" sz="800" dirty="0">
                <a:latin typeface="Arial"/>
                <a:cs typeface="Arial"/>
              </a:rPr>
              <a:t> 353698 [Preprint]. June 22, </a:t>
            </a:r>
            <a:r>
              <a:rPr lang="en-US" sz="800" dirty="0" smtClean="0">
                <a:latin typeface="Arial"/>
                <a:cs typeface="Arial"/>
              </a:rPr>
              <a:t>2018  Available </a:t>
            </a:r>
            <a:r>
              <a:rPr lang="en-US" sz="800" dirty="0">
                <a:latin typeface="Arial"/>
                <a:cs typeface="Arial"/>
              </a:rPr>
              <a:t>from: https://</a:t>
            </a:r>
            <a:r>
              <a:rPr lang="en-US" sz="800" dirty="0" err="1">
                <a:latin typeface="Arial"/>
                <a:cs typeface="Arial"/>
              </a:rPr>
              <a:t>doi.org</a:t>
            </a:r>
            <a:r>
              <a:rPr lang="en-US" sz="800" dirty="0">
                <a:latin typeface="Arial"/>
                <a:cs typeface="Arial"/>
              </a:rPr>
              <a:t>/10.1101/353698</a:t>
            </a:r>
          </a:p>
        </p:txBody>
      </p:sp>
    </p:spTree>
    <p:extLst>
      <p:ext uri="{BB962C8B-B14F-4D97-AF65-F5344CB8AC3E}">
        <p14:creationId xmlns:p14="http://schemas.microsoft.com/office/powerpoint/2010/main" val="40843677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Data encoding</a:t>
            </a:r>
            <a:endParaRPr lang="en-US" sz="1800" dirty="0">
              <a:latin typeface="Arial"/>
              <a:cs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1537931651"/>
              </p:ext>
            </p:extLst>
          </p:nvPr>
        </p:nvGraphicFramePr>
        <p:xfrm>
          <a:off x="1799311" y="1397000"/>
          <a:ext cx="6096000" cy="2225040"/>
        </p:xfrm>
        <a:graphic>
          <a:graphicData uri="http://schemas.openxmlformats.org/drawingml/2006/table">
            <a:tbl>
              <a:tblPr firstRow="1" bandRow="1">
                <a:tableStyleId>{69012ECD-51FC-41F1-AA8D-1B2483CD663E}</a:tableStyleId>
              </a:tblPr>
              <a:tblGrid>
                <a:gridCol w="1524000"/>
                <a:gridCol w="1524000"/>
                <a:gridCol w="1524000"/>
                <a:gridCol w="1524000"/>
              </a:tblGrid>
              <a:tr h="370840">
                <a:tc>
                  <a:txBody>
                    <a:bodyPr/>
                    <a:lstStyle/>
                    <a:p>
                      <a:pPr algn="ctr"/>
                      <a:r>
                        <a:rPr lang="en-US" sz="1400" dirty="0" smtClean="0">
                          <a:latin typeface="Arial"/>
                          <a:cs typeface="Arial"/>
                        </a:rPr>
                        <a:t>shape</a:t>
                      </a:r>
                      <a:endParaRPr lang="en-US" sz="1400" dirty="0">
                        <a:latin typeface="Arial"/>
                        <a:cs typeface="Arial"/>
                      </a:endParaRPr>
                    </a:p>
                  </a:txBody>
                  <a:tcPr/>
                </a:tc>
                <a:tc>
                  <a:txBody>
                    <a:bodyPr/>
                    <a:lstStyle/>
                    <a:p>
                      <a:pPr algn="ctr"/>
                      <a:r>
                        <a:rPr lang="en-US" sz="1400" dirty="0" smtClean="0">
                          <a:latin typeface="Arial"/>
                          <a:cs typeface="Arial"/>
                        </a:rPr>
                        <a:t>size</a:t>
                      </a:r>
                      <a:endParaRPr lang="en-US" sz="1400" dirty="0">
                        <a:latin typeface="Arial"/>
                        <a:cs typeface="Arial"/>
                      </a:endParaRPr>
                    </a:p>
                  </a:txBody>
                  <a:tcPr/>
                </a:tc>
                <a:tc>
                  <a:txBody>
                    <a:bodyPr/>
                    <a:lstStyle/>
                    <a:p>
                      <a:pPr algn="ctr"/>
                      <a:r>
                        <a:rPr lang="en-US" sz="1400" dirty="0" smtClean="0">
                          <a:latin typeface="Arial"/>
                          <a:cs typeface="Arial"/>
                        </a:rPr>
                        <a:t>extravasation</a:t>
                      </a:r>
                      <a:endParaRPr lang="en-US" sz="1400" dirty="0">
                        <a:latin typeface="Arial"/>
                        <a:cs typeface="Arial"/>
                      </a:endParaRPr>
                    </a:p>
                  </a:txBody>
                  <a:tcPr/>
                </a:tc>
                <a:tc>
                  <a:txBody>
                    <a:bodyPr/>
                    <a:lstStyle/>
                    <a:p>
                      <a:pPr algn="ctr"/>
                      <a:r>
                        <a:rPr lang="en-US" sz="1400" dirty="0" smtClean="0">
                          <a:latin typeface="Arial"/>
                          <a:cs typeface="Arial"/>
                        </a:rPr>
                        <a:t>class</a:t>
                      </a:r>
                      <a:endParaRPr lang="en-US" sz="1400" dirty="0">
                        <a:latin typeface="Arial"/>
                        <a:cs typeface="Arial"/>
                      </a:endParaRPr>
                    </a:p>
                  </a:txBody>
                  <a:tcPr>
                    <a:solidFill>
                      <a:srgbClr val="FF6600"/>
                    </a:solidFill>
                  </a:tcPr>
                </a:tc>
              </a:tr>
              <a:tr h="370840">
                <a:tc>
                  <a:txBody>
                    <a:bodyPr/>
                    <a:lstStyle/>
                    <a:p>
                      <a:pPr algn="ctr"/>
                      <a:r>
                        <a:rPr lang="en-US" sz="1400" dirty="0" smtClean="0">
                          <a:latin typeface="Arial"/>
                          <a:cs typeface="Arial"/>
                        </a:rPr>
                        <a:t>bean</a:t>
                      </a:r>
                      <a:endParaRPr lang="en-US" sz="1400" dirty="0">
                        <a:latin typeface="Arial"/>
                        <a:cs typeface="Arial"/>
                      </a:endParaRPr>
                    </a:p>
                  </a:txBody>
                  <a:tcPr/>
                </a:tc>
                <a:tc>
                  <a:txBody>
                    <a:bodyPr/>
                    <a:lstStyle/>
                    <a:p>
                      <a:pPr algn="ctr"/>
                      <a:r>
                        <a:rPr lang="en-US" sz="1400" dirty="0" smtClean="0">
                          <a:latin typeface="Arial"/>
                          <a:cs typeface="Arial"/>
                        </a:rPr>
                        <a:t>small</a:t>
                      </a:r>
                      <a:endParaRPr lang="en-US" sz="1400" dirty="0">
                        <a:latin typeface="Arial"/>
                        <a:cs typeface="Arial"/>
                      </a:endParaRPr>
                    </a:p>
                  </a:txBody>
                  <a:tcPr/>
                </a:tc>
                <a:tc>
                  <a:txBody>
                    <a:bodyPr/>
                    <a:lstStyle/>
                    <a:p>
                      <a:pPr algn="ctr"/>
                      <a:r>
                        <a:rPr lang="en-US" sz="1400" dirty="0" smtClean="0">
                          <a:latin typeface="Arial"/>
                          <a:cs typeface="Arial"/>
                        </a:rPr>
                        <a:t>yes</a:t>
                      </a:r>
                      <a:endParaRPr lang="en-US" sz="1400" dirty="0">
                        <a:latin typeface="Arial"/>
                        <a:cs typeface="Arial"/>
                      </a:endParaRPr>
                    </a:p>
                  </a:txBody>
                  <a:tcPr/>
                </a:tc>
                <a:tc>
                  <a:txBody>
                    <a:bodyPr/>
                    <a:lstStyle/>
                    <a:p>
                      <a:pPr algn="ctr"/>
                      <a:r>
                        <a:rPr lang="en-US" sz="1400" dirty="0" smtClean="0">
                          <a:latin typeface="Arial"/>
                          <a:cs typeface="Arial"/>
                        </a:rPr>
                        <a:t>cancer</a:t>
                      </a:r>
                      <a:endParaRPr lang="en-US" sz="1400" dirty="0">
                        <a:latin typeface="Arial"/>
                        <a:cs typeface="Arial"/>
                      </a:endParaRPr>
                    </a:p>
                  </a:txBody>
                  <a:tcPr>
                    <a:solidFill>
                      <a:srgbClr val="FF6600">
                        <a:alpha val="50000"/>
                      </a:srgbClr>
                    </a:solidFill>
                  </a:tcPr>
                </a:tc>
              </a:tr>
              <a:tr h="370840">
                <a:tc>
                  <a:txBody>
                    <a:bodyPr/>
                    <a:lstStyle/>
                    <a:p>
                      <a:pPr algn="ctr"/>
                      <a:r>
                        <a:rPr lang="en-US" sz="1400" dirty="0" smtClean="0">
                          <a:latin typeface="Arial"/>
                          <a:cs typeface="Arial"/>
                        </a:rPr>
                        <a:t>oval</a:t>
                      </a:r>
                      <a:endParaRPr lang="en-US" sz="1400" dirty="0">
                        <a:latin typeface="Arial"/>
                        <a:cs typeface="Arial"/>
                      </a:endParaRPr>
                    </a:p>
                  </a:txBody>
                  <a:tcPr/>
                </a:tc>
                <a:tc>
                  <a:txBody>
                    <a:bodyPr/>
                    <a:lstStyle/>
                    <a:p>
                      <a:pPr algn="ctr"/>
                      <a:r>
                        <a:rPr lang="en-US" sz="1400" dirty="0" smtClean="0">
                          <a:latin typeface="Arial"/>
                          <a:cs typeface="Arial"/>
                        </a:rPr>
                        <a:t>large</a:t>
                      </a:r>
                      <a:endParaRPr lang="en-US" sz="1400" dirty="0">
                        <a:latin typeface="Arial"/>
                        <a:cs typeface="Arial"/>
                      </a:endParaRPr>
                    </a:p>
                  </a:txBody>
                  <a:tcPr/>
                </a:tc>
                <a:tc>
                  <a:txBody>
                    <a:bodyPr/>
                    <a:lstStyle/>
                    <a:p>
                      <a:pPr algn="ctr"/>
                      <a:r>
                        <a:rPr lang="en-US" sz="1400" dirty="0" smtClean="0">
                          <a:latin typeface="Arial"/>
                          <a:cs typeface="Arial"/>
                        </a:rPr>
                        <a:t>yes</a:t>
                      </a:r>
                      <a:endParaRPr lang="en-US" sz="1400" dirty="0">
                        <a:latin typeface="Arial"/>
                        <a:cs typeface="Arial"/>
                      </a:endParaRPr>
                    </a:p>
                  </a:txBody>
                  <a:tcPr/>
                </a:tc>
                <a:tc>
                  <a:txBody>
                    <a:bodyPr/>
                    <a:lstStyle/>
                    <a:p>
                      <a:pPr algn="ctr"/>
                      <a:r>
                        <a:rPr lang="en-US" sz="1400" dirty="0" smtClean="0">
                          <a:latin typeface="Arial"/>
                          <a:cs typeface="Arial"/>
                        </a:rPr>
                        <a:t>normal</a:t>
                      </a:r>
                      <a:endParaRPr lang="en-US" sz="1400" dirty="0">
                        <a:latin typeface="Arial"/>
                        <a:cs typeface="Arial"/>
                      </a:endParaRPr>
                    </a:p>
                  </a:txBody>
                  <a:tcPr>
                    <a:solidFill>
                      <a:srgbClr val="FF6600">
                        <a:alpha val="50000"/>
                      </a:srgbClr>
                    </a:solidFill>
                  </a:tcPr>
                </a:tc>
              </a:tr>
              <a:tr h="370840">
                <a:tc>
                  <a:txBody>
                    <a:bodyPr/>
                    <a:lstStyle/>
                    <a:p>
                      <a:pPr algn="ctr"/>
                      <a:r>
                        <a:rPr lang="en-US" sz="1400" dirty="0" smtClean="0">
                          <a:latin typeface="Arial"/>
                          <a:cs typeface="Arial"/>
                        </a:rPr>
                        <a:t>bean</a:t>
                      </a:r>
                      <a:endParaRPr lang="en-US" sz="1400" dirty="0">
                        <a:latin typeface="Arial"/>
                        <a:cs typeface="Arial"/>
                      </a:endParaRPr>
                    </a:p>
                  </a:txBody>
                  <a:tcPr/>
                </a:tc>
                <a:tc>
                  <a:txBody>
                    <a:bodyPr/>
                    <a:lstStyle/>
                    <a:p>
                      <a:pPr algn="ctr"/>
                      <a:r>
                        <a:rPr lang="en-US" sz="1400" dirty="0" smtClean="0">
                          <a:latin typeface="Arial"/>
                          <a:cs typeface="Arial"/>
                        </a:rPr>
                        <a:t>small</a:t>
                      </a:r>
                      <a:endParaRPr lang="en-US" sz="1400" dirty="0">
                        <a:latin typeface="Arial"/>
                        <a:cs typeface="Arial"/>
                      </a:endParaRPr>
                    </a:p>
                  </a:txBody>
                  <a:tcPr/>
                </a:tc>
                <a:tc>
                  <a:txBody>
                    <a:bodyPr/>
                    <a:lstStyle/>
                    <a:p>
                      <a:pPr algn="ctr"/>
                      <a:r>
                        <a:rPr lang="en-US" sz="1400" dirty="0" smtClean="0">
                          <a:latin typeface="Arial"/>
                          <a:cs typeface="Arial"/>
                        </a:rPr>
                        <a:t>no</a:t>
                      </a:r>
                      <a:endParaRPr lang="en-US" sz="1400" dirty="0">
                        <a:latin typeface="Arial"/>
                        <a:cs typeface="Arial"/>
                      </a:endParaRPr>
                    </a:p>
                  </a:txBody>
                  <a:tcPr/>
                </a:tc>
                <a:tc>
                  <a:txBody>
                    <a:bodyPr/>
                    <a:lstStyle/>
                    <a:p>
                      <a:pPr algn="ctr"/>
                      <a:r>
                        <a:rPr lang="en-US" sz="1400" dirty="0" smtClean="0">
                          <a:latin typeface="Arial"/>
                          <a:cs typeface="Arial"/>
                        </a:rPr>
                        <a:t>cancer</a:t>
                      </a:r>
                      <a:endParaRPr lang="en-US" sz="1400" dirty="0">
                        <a:latin typeface="Arial"/>
                        <a:cs typeface="Arial"/>
                      </a:endParaRPr>
                    </a:p>
                  </a:txBody>
                  <a:tcPr>
                    <a:solidFill>
                      <a:srgbClr val="FF6600">
                        <a:alpha val="50000"/>
                      </a:srgbClr>
                    </a:solidFill>
                  </a:tcPr>
                </a:tc>
              </a:tr>
              <a:tr h="370840">
                <a:tc>
                  <a:txBody>
                    <a:bodyPr/>
                    <a:lstStyle/>
                    <a:p>
                      <a:pPr algn="ctr"/>
                      <a:r>
                        <a:rPr lang="en-US" sz="1400" dirty="0" smtClean="0">
                          <a:latin typeface="Arial"/>
                          <a:cs typeface="Arial"/>
                        </a:rPr>
                        <a:t>round</a:t>
                      </a:r>
                      <a:endParaRPr lang="en-US" sz="1400" dirty="0">
                        <a:latin typeface="Arial"/>
                        <a:cs typeface="Arial"/>
                      </a:endParaRPr>
                    </a:p>
                  </a:txBody>
                  <a:tcPr/>
                </a:tc>
                <a:tc>
                  <a:txBody>
                    <a:bodyPr/>
                    <a:lstStyle/>
                    <a:p>
                      <a:pPr algn="ctr"/>
                      <a:r>
                        <a:rPr lang="en-US" sz="1400" dirty="0" smtClean="0">
                          <a:latin typeface="Arial"/>
                          <a:cs typeface="Arial"/>
                        </a:rPr>
                        <a:t>medium</a:t>
                      </a:r>
                      <a:endParaRPr lang="en-US" sz="1400" dirty="0">
                        <a:latin typeface="Arial"/>
                        <a:cs typeface="Arial"/>
                      </a:endParaRPr>
                    </a:p>
                  </a:txBody>
                  <a:tcPr/>
                </a:tc>
                <a:tc>
                  <a:txBody>
                    <a:bodyPr/>
                    <a:lstStyle/>
                    <a:p>
                      <a:pPr algn="ctr"/>
                      <a:r>
                        <a:rPr lang="en-US" sz="1400" dirty="0" smtClean="0">
                          <a:latin typeface="Arial"/>
                          <a:cs typeface="Arial"/>
                        </a:rPr>
                        <a:t>no</a:t>
                      </a:r>
                      <a:endParaRPr lang="en-US" sz="1400" dirty="0">
                        <a:latin typeface="Arial"/>
                        <a:cs typeface="Arial"/>
                      </a:endParaRPr>
                    </a:p>
                  </a:txBody>
                  <a:tcPr/>
                </a:tc>
                <a:tc>
                  <a:txBody>
                    <a:bodyPr/>
                    <a:lstStyle/>
                    <a:p>
                      <a:pPr algn="ctr"/>
                      <a:r>
                        <a:rPr lang="en-US" sz="1400" dirty="0" smtClean="0">
                          <a:latin typeface="Arial"/>
                          <a:cs typeface="Arial"/>
                        </a:rPr>
                        <a:t>normal</a:t>
                      </a:r>
                      <a:endParaRPr lang="en-US" sz="1400" dirty="0">
                        <a:latin typeface="Arial"/>
                        <a:cs typeface="Arial"/>
                      </a:endParaRPr>
                    </a:p>
                  </a:txBody>
                  <a:tcPr>
                    <a:solidFill>
                      <a:srgbClr val="FF6600">
                        <a:alpha val="50000"/>
                      </a:srgbClr>
                    </a:solidFill>
                  </a:tcPr>
                </a:tc>
              </a:tr>
              <a:tr h="370840">
                <a:tc>
                  <a:txBody>
                    <a:bodyPr/>
                    <a:lstStyle/>
                    <a:p>
                      <a:pPr algn="ctr"/>
                      <a:r>
                        <a:rPr lang="en-US" sz="1400" dirty="0" smtClean="0">
                          <a:latin typeface="Arial"/>
                          <a:cs typeface="Arial"/>
                        </a:rPr>
                        <a:t>oval</a:t>
                      </a:r>
                      <a:endParaRPr lang="en-US" sz="1400" dirty="0">
                        <a:latin typeface="Arial"/>
                        <a:cs typeface="Arial"/>
                      </a:endParaRPr>
                    </a:p>
                  </a:txBody>
                  <a:tcPr/>
                </a:tc>
                <a:tc>
                  <a:txBody>
                    <a:bodyPr/>
                    <a:lstStyle/>
                    <a:p>
                      <a:pPr algn="ctr"/>
                      <a:r>
                        <a:rPr lang="en-US" sz="1400" dirty="0" smtClean="0">
                          <a:latin typeface="Arial"/>
                          <a:cs typeface="Arial"/>
                        </a:rPr>
                        <a:t>medium</a:t>
                      </a:r>
                      <a:endParaRPr lang="en-US" sz="1400" dirty="0">
                        <a:latin typeface="Arial"/>
                        <a:cs typeface="Arial"/>
                      </a:endParaRPr>
                    </a:p>
                  </a:txBody>
                  <a:tcPr/>
                </a:tc>
                <a:tc>
                  <a:txBody>
                    <a:bodyPr/>
                    <a:lstStyle/>
                    <a:p>
                      <a:pPr algn="ctr"/>
                      <a:r>
                        <a:rPr lang="en-US" sz="1400" dirty="0" smtClean="0">
                          <a:latin typeface="Arial"/>
                          <a:cs typeface="Arial"/>
                        </a:rPr>
                        <a:t>no</a:t>
                      </a:r>
                      <a:endParaRPr lang="en-US" sz="1400" dirty="0">
                        <a:latin typeface="Arial"/>
                        <a:cs typeface="Arial"/>
                      </a:endParaRPr>
                    </a:p>
                  </a:txBody>
                  <a:tcPr/>
                </a:tc>
                <a:tc>
                  <a:txBody>
                    <a:bodyPr/>
                    <a:lstStyle/>
                    <a:p>
                      <a:pPr algn="ctr"/>
                      <a:r>
                        <a:rPr lang="en-US" sz="1400" dirty="0" smtClean="0">
                          <a:latin typeface="Arial"/>
                          <a:cs typeface="Arial"/>
                        </a:rPr>
                        <a:t>cancer</a:t>
                      </a:r>
                      <a:endParaRPr lang="en-US" sz="1400" dirty="0">
                        <a:latin typeface="Arial"/>
                        <a:cs typeface="Arial"/>
                      </a:endParaRPr>
                    </a:p>
                  </a:txBody>
                  <a:tcPr>
                    <a:solidFill>
                      <a:srgbClr val="FF6600">
                        <a:alpha val="50000"/>
                      </a:srgb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27054943"/>
              </p:ext>
            </p:extLst>
          </p:nvPr>
        </p:nvGraphicFramePr>
        <p:xfrm>
          <a:off x="955625" y="4149969"/>
          <a:ext cx="1895148" cy="1669675"/>
        </p:xfrm>
        <a:graphic>
          <a:graphicData uri="http://schemas.openxmlformats.org/drawingml/2006/table">
            <a:tbl>
              <a:tblPr firstRow="1" bandRow="1">
                <a:tableStyleId>{7E9639D4-E3E2-4D34-9284-5A2195B3D0D7}</a:tableStyleId>
              </a:tblPr>
              <a:tblGrid>
                <a:gridCol w="631716"/>
                <a:gridCol w="631716"/>
                <a:gridCol w="631716"/>
              </a:tblGrid>
              <a:tr h="298075">
                <a:tc>
                  <a:txBody>
                    <a:bodyPr/>
                    <a:lstStyle/>
                    <a:p>
                      <a:pPr algn="ctr"/>
                      <a:r>
                        <a:rPr lang="en-US" sz="1200" dirty="0" smtClean="0">
                          <a:latin typeface="Arial"/>
                          <a:cs typeface="Arial"/>
                        </a:rPr>
                        <a:t>bean</a:t>
                      </a:r>
                      <a:endParaRPr lang="en-US" sz="1200" dirty="0">
                        <a:latin typeface="Arial"/>
                        <a:cs typeface="Arial"/>
                      </a:endParaRPr>
                    </a:p>
                  </a:txBody>
                  <a:tcPr/>
                </a:tc>
                <a:tc>
                  <a:txBody>
                    <a:bodyPr/>
                    <a:lstStyle/>
                    <a:p>
                      <a:pPr algn="ctr"/>
                      <a:r>
                        <a:rPr lang="en-US" sz="1200" dirty="0" smtClean="0">
                          <a:latin typeface="Arial"/>
                          <a:cs typeface="Arial"/>
                        </a:rPr>
                        <a:t>oval</a:t>
                      </a:r>
                      <a:endParaRPr lang="en-US" sz="1200" dirty="0">
                        <a:latin typeface="Arial"/>
                        <a:cs typeface="Arial"/>
                      </a:endParaRPr>
                    </a:p>
                  </a:txBody>
                  <a:tcPr/>
                </a:tc>
                <a:tc>
                  <a:txBody>
                    <a:bodyPr/>
                    <a:lstStyle/>
                    <a:p>
                      <a:pPr algn="ctr"/>
                      <a:r>
                        <a:rPr lang="en-US" sz="1200" dirty="0" smtClean="0">
                          <a:latin typeface="Arial"/>
                          <a:cs typeface="Arial"/>
                        </a:rPr>
                        <a:t>round</a:t>
                      </a:r>
                      <a:endParaRPr lang="en-US" sz="1200" dirty="0">
                        <a:latin typeface="Arial"/>
                        <a:cs typeface="Arial"/>
                      </a:endParaRPr>
                    </a:p>
                  </a:txBody>
                  <a:tcPr/>
                </a:tc>
              </a:tr>
              <a:tr h="241772">
                <a:tc>
                  <a:txBody>
                    <a:bodyPr/>
                    <a:lstStyle/>
                    <a:p>
                      <a:pPr algn="ctr"/>
                      <a:r>
                        <a:rPr lang="en-US" sz="1200" dirty="0" smtClean="0">
                          <a:latin typeface="Arial"/>
                          <a:cs typeface="Arial"/>
                        </a:rPr>
                        <a:t>1</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r>
              <a:tr h="241772">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1</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r>
              <a:tr h="241772">
                <a:tc>
                  <a:txBody>
                    <a:bodyPr/>
                    <a:lstStyle/>
                    <a:p>
                      <a:pPr algn="ctr"/>
                      <a:r>
                        <a:rPr lang="en-US" sz="1200" dirty="0" smtClean="0">
                          <a:latin typeface="Arial"/>
                          <a:cs typeface="Arial"/>
                        </a:rPr>
                        <a:t>1</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r>
              <a:tr h="241772">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1</a:t>
                      </a:r>
                      <a:endParaRPr lang="en-US" sz="1200" dirty="0">
                        <a:latin typeface="Arial"/>
                        <a:cs typeface="Arial"/>
                      </a:endParaRPr>
                    </a:p>
                  </a:txBody>
                  <a:tcPr/>
                </a:tc>
              </a:tr>
              <a:tr h="241772">
                <a:tc>
                  <a:txBody>
                    <a:bodyPr/>
                    <a:lstStyle/>
                    <a:p>
                      <a:pPr algn="ctr"/>
                      <a:r>
                        <a:rPr lang="en-US" sz="1200" dirty="0" smtClean="0">
                          <a:latin typeface="Arial"/>
                          <a:cs typeface="Arial"/>
                        </a:rPr>
                        <a:t>0</a:t>
                      </a:r>
                      <a:endParaRPr lang="en-US" sz="1200" dirty="0">
                        <a:latin typeface="Arial"/>
                        <a:cs typeface="Arial"/>
                      </a:endParaRPr>
                    </a:p>
                  </a:txBody>
                  <a:tcPr/>
                </a:tc>
                <a:tc>
                  <a:txBody>
                    <a:bodyPr/>
                    <a:lstStyle/>
                    <a:p>
                      <a:pPr algn="ctr"/>
                      <a:r>
                        <a:rPr lang="en-US" sz="1200" dirty="0" smtClean="0">
                          <a:latin typeface="Arial"/>
                          <a:cs typeface="Arial"/>
                        </a:rPr>
                        <a:t>1</a:t>
                      </a:r>
                      <a:endParaRPr lang="en-US" sz="1200" dirty="0">
                        <a:latin typeface="Arial"/>
                        <a:cs typeface="Arial"/>
                      </a:endParaRPr>
                    </a:p>
                  </a:txBody>
                  <a:tcPr/>
                </a:tc>
                <a:tc>
                  <a:txBody>
                    <a:bodyPr/>
                    <a:lstStyle/>
                    <a:p>
                      <a:pPr algn="ctr"/>
                      <a:r>
                        <a:rPr lang="en-US" sz="1200" dirty="0" smtClean="0">
                          <a:latin typeface="Arial"/>
                          <a:cs typeface="Arial"/>
                        </a:rPr>
                        <a:t>0</a:t>
                      </a:r>
                      <a:endParaRPr lang="en-US" sz="1200" dirty="0">
                        <a:latin typeface="Arial"/>
                        <a:cs typeface="Arial"/>
                      </a:endParaRPr>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6166396"/>
              </p:ext>
            </p:extLst>
          </p:nvPr>
        </p:nvGraphicFramePr>
        <p:xfrm>
          <a:off x="3792156" y="4145739"/>
          <a:ext cx="577258" cy="1678550"/>
        </p:xfrm>
        <a:graphic>
          <a:graphicData uri="http://schemas.openxmlformats.org/drawingml/2006/table">
            <a:tbl>
              <a:tblPr firstRow="1" bandRow="1">
                <a:tableStyleId>{7E9639D4-E3E2-4D34-9284-5A2195B3D0D7}</a:tableStyleId>
              </a:tblPr>
              <a:tblGrid>
                <a:gridCol w="577258"/>
              </a:tblGrid>
              <a:tr h="280846">
                <a:tc>
                  <a:txBody>
                    <a:bodyPr/>
                    <a:lstStyle/>
                    <a:p>
                      <a:pPr algn="ctr"/>
                      <a:r>
                        <a:rPr lang="en-US" sz="1200" dirty="0" smtClean="0">
                          <a:latin typeface="Arial"/>
                          <a:cs typeface="Arial"/>
                        </a:rPr>
                        <a:t>size</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80846">
                <a:tc>
                  <a:txBody>
                    <a:bodyPr/>
                    <a:lstStyle/>
                    <a:p>
                      <a:pPr algn="ctr"/>
                      <a:r>
                        <a:rPr lang="en-US" sz="1200" dirty="0" smtClean="0">
                          <a:latin typeface="Arial"/>
                          <a:cs typeface="Arial"/>
                        </a:rPr>
                        <a:t>2</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80846">
                <a:tc>
                  <a:txBody>
                    <a:bodyPr/>
                    <a:lstStyle/>
                    <a:p>
                      <a:pPr algn="ctr"/>
                      <a:r>
                        <a:rPr lang="en-US" sz="1200" dirty="0" smtClean="0">
                          <a:latin typeface="Arial"/>
                          <a:cs typeface="Arial"/>
                        </a:rPr>
                        <a:t>1</a:t>
                      </a:r>
                      <a:endParaRPr lang="en-US" sz="1200" dirty="0">
                        <a:latin typeface="Arial"/>
                        <a:cs typeface="Arial"/>
                      </a:endParaRPr>
                    </a:p>
                  </a:txBody>
                  <a:tcPr/>
                </a:tc>
              </a:tr>
              <a:tr h="269675">
                <a:tc>
                  <a:txBody>
                    <a:bodyPr/>
                    <a:lstStyle/>
                    <a:p>
                      <a:pPr algn="ctr"/>
                      <a:r>
                        <a:rPr lang="en-US" sz="1200" dirty="0" smtClean="0">
                          <a:latin typeface="Arial"/>
                          <a:cs typeface="Arial"/>
                        </a:rPr>
                        <a:t>1</a:t>
                      </a:r>
                      <a:endParaRPr lang="en-US" sz="1200" dirty="0">
                        <a:latin typeface="Arial"/>
                        <a:cs typeface="Arial"/>
                      </a:endParaRPr>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05340418"/>
              </p:ext>
            </p:extLst>
          </p:nvPr>
        </p:nvGraphicFramePr>
        <p:xfrm>
          <a:off x="5001376" y="4145739"/>
          <a:ext cx="1259663" cy="1678550"/>
        </p:xfrm>
        <a:graphic>
          <a:graphicData uri="http://schemas.openxmlformats.org/drawingml/2006/table">
            <a:tbl>
              <a:tblPr firstRow="1" bandRow="1">
                <a:tableStyleId>{7E9639D4-E3E2-4D34-9284-5A2195B3D0D7}</a:tableStyleId>
              </a:tblPr>
              <a:tblGrid>
                <a:gridCol w="1259663"/>
              </a:tblGrid>
              <a:tr h="280846">
                <a:tc>
                  <a:txBody>
                    <a:bodyPr/>
                    <a:lstStyle/>
                    <a:p>
                      <a:pPr algn="ctr"/>
                      <a:r>
                        <a:rPr lang="en-US" sz="1200" dirty="0" smtClean="0">
                          <a:latin typeface="Arial"/>
                          <a:cs typeface="Arial"/>
                        </a:rPr>
                        <a:t>extravasation</a:t>
                      </a:r>
                      <a:endParaRPr lang="en-US" sz="1200" dirty="0">
                        <a:solidFill>
                          <a:schemeClr val="bg1"/>
                        </a:solidFill>
                        <a:latin typeface="Arial"/>
                        <a:cs typeface="Arial"/>
                      </a:endParaRPr>
                    </a:p>
                  </a:txBody>
                  <a:tcPr/>
                </a:tc>
              </a:tr>
              <a:tr h="280846">
                <a:tc>
                  <a:txBody>
                    <a:bodyPr/>
                    <a:lstStyle/>
                    <a:p>
                      <a:pPr algn="ctr"/>
                      <a:r>
                        <a:rPr lang="en-US" sz="1200" dirty="0" smtClean="0">
                          <a:latin typeface="Arial"/>
                          <a:cs typeface="Arial"/>
                        </a:rPr>
                        <a:t>1</a:t>
                      </a:r>
                      <a:endParaRPr lang="en-US" sz="1200" dirty="0">
                        <a:latin typeface="Arial"/>
                        <a:cs typeface="Arial"/>
                      </a:endParaRPr>
                    </a:p>
                  </a:txBody>
                  <a:tcPr/>
                </a:tc>
              </a:tr>
              <a:tr h="280846">
                <a:tc>
                  <a:txBody>
                    <a:bodyPr/>
                    <a:lstStyle/>
                    <a:p>
                      <a:pPr algn="ctr"/>
                      <a:r>
                        <a:rPr lang="en-US" sz="1200" dirty="0" smtClean="0">
                          <a:latin typeface="Arial"/>
                          <a:cs typeface="Arial"/>
                        </a:rPr>
                        <a:t>1</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69675">
                <a:tc>
                  <a:txBody>
                    <a:bodyPr/>
                    <a:lstStyle/>
                    <a:p>
                      <a:pPr algn="ctr"/>
                      <a:r>
                        <a:rPr lang="en-US" sz="1200" dirty="0" smtClean="0">
                          <a:latin typeface="Arial"/>
                          <a:cs typeface="Arial"/>
                        </a:rPr>
                        <a:t>0</a:t>
                      </a:r>
                      <a:endParaRPr lang="en-US" sz="1200" dirty="0">
                        <a:latin typeface="Arial"/>
                        <a:cs typeface="Arial"/>
                      </a:endParaRPr>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3379111"/>
              </p:ext>
            </p:extLst>
          </p:nvPr>
        </p:nvGraphicFramePr>
        <p:xfrm>
          <a:off x="6503673" y="4145739"/>
          <a:ext cx="1259663" cy="1678550"/>
        </p:xfrm>
        <a:graphic>
          <a:graphicData uri="http://schemas.openxmlformats.org/drawingml/2006/table">
            <a:tbl>
              <a:tblPr firstRow="1" bandRow="1">
                <a:tableStyleId>{912C8C85-51F0-491E-9774-3900AFEF0FD7}</a:tableStyleId>
              </a:tblPr>
              <a:tblGrid>
                <a:gridCol w="1259663"/>
              </a:tblGrid>
              <a:tr h="280846">
                <a:tc>
                  <a:txBody>
                    <a:bodyPr/>
                    <a:lstStyle/>
                    <a:p>
                      <a:pPr algn="ctr"/>
                      <a:r>
                        <a:rPr lang="en-US" sz="1200" dirty="0" smtClean="0">
                          <a:latin typeface="Arial"/>
                          <a:cs typeface="Arial"/>
                        </a:rPr>
                        <a:t>class</a:t>
                      </a:r>
                      <a:endParaRPr lang="en-US" sz="1200" dirty="0">
                        <a:solidFill>
                          <a:schemeClr val="bg1"/>
                        </a:solidFill>
                        <a:latin typeface="Arial"/>
                        <a:cs typeface="Arial"/>
                      </a:endParaRPr>
                    </a:p>
                  </a:txBody>
                  <a:tcPr/>
                </a:tc>
              </a:tr>
              <a:tr h="280846">
                <a:tc>
                  <a:txBody>
                    <a:bodyPr/>
                    <a:lstStyle/>
                    <a:p>
                      <a:pPr algn="ctr"/>
                      <a:r>
                        <a:rPr lang="en-US" sz="1200" dirty="0" smtClean="0">
                          <a:latin typeface="Arial"/>
                          <a:cs typeface="Arial"/>
                        </a:rPr>
                        <a:t>1</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80846">
                <a:tc>
                  <a:txBody>
                    <a:bodyPr/>
                    <a:lstStyle/>
                    <a:p>
                      <a:pPr algn="ctr"/>
                      <a:r>
                        <a:rPr lang="en-US" sz="1200" dirty="0" smtClean="0">
                          <a:latin typeface="Arial"/>
                          <a:cs typeface="Arial"/>
                        </a:rPr>
                        <a:t>1</a:t>
                      </a:r>
                      <a:endParaRPr lang="en-US" sz="1200" dirty="0">
                        <a:latin typeface="Arial"/>
                        <a:cs typeface="Arial"/>
                      </a:endParaRPr>
                    </a:p>
                  </a:txBody>
                  <a:tcPr/>
                </a:tc>
              </a:tr>
              <a:tr h="280846">
                <a:tc>
                  <a:txBody>
                    <a:bodyPr/>
                    <a:lstStyle/>
                    <a:p>
                      <a:pPr algn="ctr"/>
                      <a:r>
                        <a:rPr lang="en-US" sz="1200" dirty="0" smtClean="0">
                          <a:latin typeface="Arial"/>
                          <a:cs typeface="Arial"/>
                        </a:rPr>
                        <a:t>0</a:t>
                      </a:r>
                      <a:endParaRPr lang="en-US" sz="1200" dirty="0">
                        <a:latin typeface="Arial"/>
                        <a:cs typeface="Arial"/>
                      </a:endParaRPr>
                    </a:p>
                  </a:txBody>
                  <a:tcPr/>
                </a:tc>
              </a:tr>
              <a:tr h="269675">
                <a:tc>
                  <a:txBody>
                    <a:bodyPr/>
                    <a:lstStyle/>
                    <a:p>
                      <a:pPr algn="ctr"/>
                      <a:r>
                        <a:rPr lang="en-US" sz="1200" dirty="0" smtClean="0">
                          <a:latin typeface="Arial"/>
                          <a:cs typeface="Arial"/>
                        </a:rPr>
                        <a:t>1</a:t>
                      </a:r>
                      <a:endParaRPr lang="en-US" sz="1200" dirty="0">
                        <a:latin typeface="Arial"/>
                        <a:cs typeface="Arial"/>
                      </a:endParaRPr>
                    </a:p>
                  </a:txBody>
                  <a:tcPr/>
                </a:tc>
              </a:tr>
            </a:tbl>
          </a:graphicData>
        </a:graphic>
      </p:graphicFrame>
      <p:cxnSp>
        <p:nvCxnSpPr>
          <p:cNvPr id="12" name="Straight Connector 11"/>
          <p:cNvCxnSpPr>
            <a:endCxn id="10" idx="0"/>
          </p:cNvCxnSpPr>
          <p:nvPr/>
        </p:nvCxnSpPr>
        <p:spPr>
          <a:xfrm>
            <a:off x="7131461" y="3622040"/>
            <a:ext cx="2043" cy="52369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607413" y="3622040"/>
            <a:ext cx="0" cy="52369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77855" y="3622040"/>
            <a:ext cx="2043"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6" idx="0"/>
          </p:cNvCxnSpPr>
          <p:nvPr/>
        </p:nvCxnSpPr>
        <p:spPr>
          <a:xfrm flipH="1">
            <a:off x="1903199" y="3622040"/>
            <a:ext cx="630804"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99484" y="5948871"/>
            <a:ext cx="1807430" cy="338554"/>
          </a:xfrm>
          <a:prstGeom prst="rect">
            <a:avLst/>
          </a:prstGeom>
          <a:noFill/>
        </p:spPr>
        <p:txBody>
          <a:bodyPr wrap="square" rtlCol="0">
            <a:spAutoFit/>
          </a:bodyPr>
          <a:lstStyle/>
          <a:p>
            <a:r>
              <a:rPr lang="en-US" sz="1600" dirty="0" smtClean="0">
                <a:latin typeface="Arial"/>
                <a:cs typeface="Arial"/>
              </a:rPr>
              <a:t>One-hot encoding</a:t>
            </a:r>
            <a:endParaRPr lang="en-US" sz="1600" dirty="0">
              <a:latin typeface="Arial"/>
              <a:cs typeface="Arial"/>
            </a:endParaRPr>
          </a:p>
        </p:txBody>
      </p:sp>
      <p:sp>
        <p:nvSpPr>
          <p:cNvPr id="26" name="TextBox 25"/>
          <p:cNvSpPr txBox="1"/>
          <p:nvPr/>
        </p:nvSpPr>
        <p:spPr>
          <a:xfrm>
            <a:off x="4696243" y="5959182"/>
            <a:ext cx="1807430" cy="338554"/>
          </a:xfrm>
          <a:prstGeom prst="rect">
            <a:avLst/>
          </a:prstGeom>
          <a:noFill/>
        </p:spPr>
        <p:txBody>
          <a:bodyPr wrap="square" rtlCol="0">
            <a:spAutoFit/>
          </a:bodyPr>
          <a:lstStyle/>
          <a:p>
            <a:r>
              <a:rPr lang="en-US" sz="1600" dirty="0" smtClean="0">
                <a:latin typeface="Arial"/>
                <a:cs typeface="Arial"/>
              </a:rPr>
              <a:t>Integer encoding</a:t>
            </a:r>
            <a:endParaRPr lang="en-US" sz="1600" dirty="0">
              <a:latin typeface="Arial"/>
              <a:cs typeface="Arial"/>
            </a:endParaRPr>
          </a:p>
        </p:txBody>
      </p:sp>
    </p:spTree>
    <p:extLst>
      <p:ext uri="{BB962C8B-B14F-4D97-AF65-F5344CB8AC3E}">
        <p14:creationId xmlns:p14="http://schemas.microsoft.com/office/powerpoint/2010/main" val="1662162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6057264"/>
            <a:ext cx="7772400" cy="715916"/>
          </a:xfrm>
        </p:spPr>
        <p:txBody>
          <a:bodyPr>
            <a:normAutofit/>
          </a:bodyPr>
          <a:lstStyle/>
          <a:p>
            <a:r>
              <a:rPr lang="en-US" sz="2000" dirty="0" smtClean="0"/>
              <a:t>What are the preprocessing steps?</a:t>
            </a:r>
            <a:br>
              <a:rPr lang="en-US" sz="2000" dirty="0" smtClean="0"/>
            </a:br>
            <a:r>
              <a:rPr lang="en-US" sz="2000" dirty="0" smtClean="0"/>
              <a:t>What issue does each step address?</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pic>
        <p:nvPicPr>
          <p:cNvPr id="2" name="Picture 1" descr="Screen Shot 2018-11-28 at 11.14.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531" y="2154650"/>
            <a:ext cx="5417983" cy="3939964"/>
          </a:xfrm>
          <a:prstGeom prst="rect">
            <a:avLst/>
          </a:prstGeom>
        </p:spPr>
      </p:pic>
      <p:pic>
        <p:nvPicPr>
          <p:cNvPr id="5" name="Picture 4" descr="Screen Shot 2018-08-19 at 7.54.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74638"/>
            <a:ext cx="3657600" cy="1076932"/>
          </a:xfrm>
          <a:prstGeom prst="rect">
            <a:avLst/>
          </a:prstGeom>
        </p:spPr>
      </p:pic>
      <p:sp>
        <p:nvSpPr>
          <p:cNvPr id="6" name="TextBox 5"/>
          <p:cNvSpPr txBox="1"/>
          <p:nvPr/>
        </p:nvSpPr>
        <p:spPr>
          <a:xfrm>
            <a:off x="6030133" y="1296017"/>
            <a:ext cx="2656667" cy="246221"/>
          </a:xfrm>
          <a:prstGeom prst="rect">
            <a:avLst/>
          </a:prstGeom>
          <a:noFill/>
        </p:spPr>
        <p:txBody>
          <a:bodyPr wrap="square" rtlCol="0">
            <a:spAutoFit/>
          </a:bodyPr>
          <a:lstStyle/>
          <a:p>
            <a:r>
              <a:rPr lang="is-IS" sz="1000" b="1" i="1" dirty="0" smtClean="0">
                <a:latin typeface="Arial"/>
                <a:cs typeface="Arial"/>
              </a:rPr>
              <a:t>Nature</a:t>
            </a:r>
            <a:r>
              <a:rPr lang="is-IS" sz="1000" b="1" dirty="0" smtClean="0">
                <a:latin typeface="Arial"/>
                <a:cs typeface="Arial"/>
              </a:rPr>
              <a:t>.</a:t>
            </a:r>
            <a:r>
              <a:rPr lang="is-IS" sz="1000" dirty="0" smtClean="0">
                <a:latin typeface="Arial"/>
                <a:cs typeface="Arial"/>
              </a:rPr>
              <a:t> 2018 Mar 22;555(7697):469-474.</a:t>
            </a:r>
            <a:endParaRPr lang="en-US" sz="1000" dirty="0">
              <a:latin typeface="Arial"/>
              <a:cs typeface="Arial"/>
            </a:endParaRPr>
          </a:p>
        </p:txBody>
      </p:sp>
      <p:sp>
        <p:nvSpPr>
          <p:cNvPr id="7" name="Title 3"/>
          <p:cNvSpPr txBox="1">
            <a:spLocks/>
          </p:cNvSpPr>
          <p:nvPr/>
        </p:nvSpPr>
        <p:spPr>
          <a:xfrm>
            <a:off x="685800" y="1391925"/>
            <a:ext cx="7772400" cy="71591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Data preprocessing</a:t>
            </a:r>
            <a:endParaRPr lang="en-US" dirty="0"/>
          </a:p>
        </p:txBody>
      </p:sp>
    </p:spTree>
    <p:extLst>
      <p:ext uri="{BB962C8B-B14F-4D97-AF65-F5344CB8AC3E}">
        <p14:creationId xmlns:p14="http://schemas.microsoft.com/office/powerpoint/2010/main" val="1127349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000" dirty="0" smtClean="0">
                <a:latin typeface="Arial"/>
                <a:cs typeface="Arial"/>
              </a:rPr>
              <a:t>Know what machine learning (ML) does and why it can be useful in biological research.</a:t>
            </a:r>
          </a:p>
          <a:p>
            <a:endParaRPr lang="en-US" sz="2000" dirty="0" smtClean="0">
              <a:latin typeface="Arial"/>
              <a:cs typeface="Arial"/>
            </a:endParaRPr>
          </a:p>
          <a:p>
            <a:r>
              <a:rPr lang="en-US" sz="2000" dirty="0" smtClean="0">
                <a:latin typeface="Arial"/>
                <a:cs typeface="Arial"/>
              </a:rPr>
              <a:t>Be able to read papers that apply (simple) ML to biological problems.</a:t>
            </a:r>
          </a:p>
          <a:p>
            <a:endParaRPr lang="en-US" sz="2000" dirty="0" smtClean="0">
              <a:latin typeface="Arial"/>
              <a:cs typeface="Arial"/>
            </a:endParaRPr>
          </a:p>
          <a:p>
            <a:r>
              <a:rPr lang="en-US" sz="2000" dirty="0" smtClean="0">
                <a:latin typeface="Arial"/>
                <a:cs typeface="Arial"/>
              </a:rPr>
              <a:t>Understand (some of) the language used by computational biologists and be more comfortable to collaborate with them.</a:t>
            </a:r>
          </a:p>
          <a:p>
            <a:endParaRPr lang="en-US" sz="2000" dirty="0" smtClean="0">
              <a:latin typeface="Arial"/>
              <a:cs typeface="Arial"/>
            </a:endParaRPr>
          </a:p>
          <a:p>
            <a:r>
              <a:rPr lang="en-US" sz="2000" dirty="0" smtClean="0">
                <a:latin typeface="Arial"/>
                <a:cs typeface="Arial"/>
              </a:rPr>
              <a:t>Be prepared to explore opportunities of applying ML in your own projects.</a:t>
            </a:r>
            <a:endParaRPr lang="en-US" dirty="0"/>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After the workshop, you will</a:t>
            </a:r>
            <a:r>
              <a:rPr lang="mr-IN" sz="2400" i="1" dirty="0" smtClean="0">
                <a:latin typeface="Arial"/>
                <a:cs typeface="Arial"/>
              </a:rPr>
              <a:t>…</a:t>
            </a:r>
            <a:endParaRPr lang="en-US" sz="1800" dirty="0">
              <a:latin typeface="Arial"/>
              <a:cs typeface="Arial"/>
            </a:endParaRPr>
          </a:p>
        </p:txBody>
      </p:sp>
    </p:spTree>
    <p:extLst>
      <p:ext uri="{BB962C8B-B14F-4D97-AF65-F5344CB8AC3E}">
        <p14:creationId xmlns:p14="http://schemas.microsoft.com/office/powerpoint/2010/main" val="25079967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Step 2: Learning</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a:bodyPr>
          <a:lstStyle/>
          <a:p>
            <a:r>
              <a:rPr lang="en-US" sz="2000" dirty="0" smtClean="0">
                <a:latin typeface="Arial"/>
                <a:cs typeface="Arial"/>
              </a:rPr>
              <a:t>Training</a:t>
            </a:r>
          </a:p>
          <a:p>
            <a:pPr lvl="1"/>
            <a:r>
              <a:rPr lang="en-US" sz="1600" dirty="0" smtClean="0">
                <a:latin typeface="Arial"/>
                <a:cs typeface="Arial"/>
              </a:rPr>
              <a:t>Choose classifier type</a:t>
            </a:r>
          </a:p>
          <a:p>
            <a:pPr lvl="1"/>
            <a:r>
              <a:rPr lang="en-US" sz="1600" dirty="0" smtClean="0">
                <a:latin typeface="Arial"/>
                <a:cs typeface="Arial"/>
              </a:rPr>
              <a:t>Set </a:t>
            </a:r>
            <a:r>
              <a:rPr lang="en-US" sz="1600" dirty="0" err="1" smtClean="0">
                <a:latin typeface="Arial"/>
                <a:cs typeface="Arial"/>
              </a:rPr>
              <a:t>hyperparameters</a:t>
            </a:r>
            <a:r>
              <a:rPr lang="en-US" sz="1600" dirty="0" smtClean="0">
                <a:latin typeface="Arial"/>
                <a:cs typeface="Arial"/>
              </a:rPr>
              <a:t> (if applicable)</a:t>
            </a:r>
          </a:p>
          <a:p>
            <a:pPr lvl="1"/>
            <a:r>
              <a:rPr lang="en-US" sz="1600" dirty="0" smtClean="0">
                <a:latin typeface="Arial"/>
                <a:cs typeface="Arial"/>
              </a:rPr>
              <a:t>Apply a learning algorithm</a:t>
            </a:r>
          </a:p>
          <a:p>
            <a:pPr marL="0" indent="0">
              <a:buNone/>
            </a:pPr>
            <a:endParaRPr lang="en-US" sz="2000" dirty="0" smtClean="0">
              <a:latin typeface="Arial"/>
              <a:cs typeface="Arial"/>
            </a:endParaRPr>
          </a:p>
          <a:p>
            <a:r>
              <a:rPr lang="en-US" sz="2000" dirty="0" smtClean="0">
                <a:latin typeface="Arial"/>
                <a:cs typeface="Arial"/>
              </a:rPr>
              <a:t>Validation</a:t>
            </a:r>
            <a:endParaRPr lang="en-US" sz="2000" dirty="0">
              <a:latin typeface="Arial"/>
              <a:cs typeface="Arial"/>
            </a:endParaRPr>
          </a:p>
          <a:p>
            <a:pPr lvl="1"/>
            <a:r>
              <a:rPr lang="en-US" sz="1600" dirty="0" smtClean="0">
                <a:latin typeface="Arial"/>
                <a:cs typeface="Arial"/>
              </a:rPr>
              <a:t>Estimate classifier performance</a:t>
            </a:r>
          </a:p>
          <a:p>
            <a:pPr lvl="1"/>
            <a:r>
              <a:rPr lang="en-US" sz="1600" dirty="0" err="1" smtClean="0">
                <a:latin typeface="Arial"/>
                <a:cs typeface="Arial"/>
              </a:rPr>
              <a:t>Hyperparameter</a:t>
            </a:r>
            <a:r>
              <a:rPr lang="en-US" sz="1600" dirty="0" smtClean="0">
                <a:latin typeface="Arial"/>
                <a:cs typeface="Arial"/>
              </a:rPr>
              <a:t> optimization</a:t>
            </a:r>
          </a:p>
          <a:p>
            <a:pPr lvl="1"/>
            <a:r>
              <a:rPr lang="en-US" sz="1600" dirty="0" smtClean="0">
                <a:latin typeface="Arial"/>
                <a:cs typeface="Arial"/>
              </a:rPr>
              <a:t>Classifier selection</a:t>
            </a:r>
          </a:p>
        </p:txBody>
      </p:sp>
    </p:spTree>
    <p:extLst>
      <p:ext uri="{BB962C8B-B14F-4D97-AF65-F5344CB8AC3E}">
        <p14:creationId xmlns:p14="http://schemas.microsoft.com/office/powerpoint/2010/main" val="921778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525963"/>
          </a:xfrm>
        </p:spPr>
        <p:txBody>
          <a:bodyPr>
            <a:normAutofit/>
          </a:bodyPr>
          <a:lstStyle/>
          <a:p>
            <a:r>
              <a:rPr lang="en-US" sz="2000" dirty="0" smtClean="0">
                <a:latin typeface="Arial"/>
                <a:cs typeface="Arial"/>
              </a:rPr>
              <a:t>Classifier types</a:t>
            </a:r>
          </a:p>
          <a:p>
            <a:pPr lvl="1"/>
            <a:r>
              <a:rPr lang="en-US" sz="1600" dirty="0" smtClean="0">
                <a:latin typeface="Arial"/>
                <a:cs typeface="Arial"/>
              </a:rPr>
              <a:t>Logistic Regression</a:t>
            </a:r>
          </a:p>
          <a:p>
            <a:pPr lvl="1"/>
            <a:r>
              <a:rPr lang="en-US" sz="1600" dirty="0" smtClean="0">
                <a:latin typeface="Arial"/>
                <a:cs typeface="Arial"/>
              </a:rPr>
              <a:t>Neural Networks</a:t>
            </a:r>
          </a:p>
          <a:p>
            <a:pPr lvl="1"/>
            <a:r>
              <a:rPr lang="en-US" sz="1600" dirty="0" smtClean="0">
                <a:latin typeface="Arial"/>
                <a:cs typeface="Arial"/>
              </a:rPr>
              <a:t>Decision Trees</a:t>
            </a:r>
          </a:p>
          <a:p>
            <a:pPr lvl="1"/>
            <a:r>
              <a:rPr lang="en-US" sz="1600" dirty="0" smtClean="0">
                <a:latin typeface="Arial"/>
                <a:cs typeface="Arial"/>
              </a:rPr>
              <a:t>Random Forests</a:t>
            </a:r>
          </a:p>
          <a:p>
            <a:pPr lvl="1"/>
            <a:r>
              <a:rPr lang="en-US" sz="1600" dirty="0" smtClean="0">
                <a:latin typeface="Arial"/>
                <a:cs typeface="Arial"/>
              </a:rPr>
              <a:t>Support Vector Machine (SVM)</a:t>
            </a:r>
          </a:p>
          <a:p>
            <a:pPr lvl="1"/>
            <a:r>
              <a:rPr lang="en-US" sz="1600" dirty="0" smtClean="0">
                <a:latin typeface="Arial"/>
                <a:cs typeface="Arial"/>
              </a:rPr>
              <a:t>K-Nearest Neighbors (if time permits)</a:t>
            </a:r>
          </a:p>
          <a:p>
            <a:pPr lvl="1"/>
            <a:r>
              <a:rPr lang="en-US" sz="1600" dirty="0" smtClean="0">
                <a:latin typeface="Arial"/>
                <a:cs typeface="Arial"/>
              </a:rPr>
              <a:t>Naïve Bayes (if time permits)</a:t>
            </a:r>
          </a:p>
          <a:p>
            <a:endParaRPr lang="en-US" sz="2000" dirty="0" smtClean="0">
              <a:latin typeface="Arial"/>
              <a:cs typeface="Arial"/>
            </a:endParaRPr>
          </a:p>
          <a:p>
            <a:r>
              <a:rPr lang="en-US" sz="2000" dirty="0" smtClean="0">
                <a:latin typeface="Arial"/>
                <a:cs typeface="Arial"/>
              </a:rPr>
              <a:t>Learning algorithms</a:t>
            </a:r>
            <a:endParaRPr lang="en-US" sz="2000" dirty="0">
              <a:latin typeface="Arial"/>
              <a:cs typeface="Arial"/>
            </a:endParaRPr>
          </a:p>
          <a:p>
            <a:pPr lvl="1"/>
            <a:r>
              <a:rPr lang="en-US" sz="1600" dirty="0" smtClean="0">
                <a:latin typeface="Arial"/>
                <a:cs typeface="Arial"/>
              </a:rPr>
              <a:t>Optimization of an objective function</a:t>
            </a:r>
          </a:p>
          <a:p>
            <a:pPr lvl="1"/>
            <a:r>
              <a:rPr lang="en-US" sz="1600" dirty="0" smtClean="0">
                <a:latin typeface="Arial"/>
                <a:cs typeface="Arial"/>
              </a:rPr>
              <a:t>A lot of math behind</a:t>
            </a:r>
          </a:p>
        </p:txBody>
      </p:sp>
      <p:pic>
        <p:nvPicPr>
          <p:cNvPr id="8" name="Picture 7" descr="g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1" y="3619195"/>
            <a:ext cx="3657600" cy="2743200"/>
          </a:xfrm>
          <a:prstGeom prst="rect">
            <a:avLst/>
          </a:prstGeom>
        </p:spPr>
      </p:pic>
      <p:pic>
        <p:nvPicPr>
          <p:cNvPr id="9" name="Picture 8"/>
          <p:cNvPicPr>
            <a:picLocks noChangeAspect="1"/>
          </p:cNvPicPr>
          <p:nvPr/>
        </p:nvPicPr>
        <p:blipFill>
          <a:blip r:embed="rId3"/>
          <a:stretch>
            <a:fillRect/>
          </a:stretch>
        </p:blipFill>
        <p:spPr>
          <a:xfrm>
            <a:off x="1057728" y="5882800"/>
            <a:ext cx="3657600" cy="243363"/>
          </a:xfrm>
          <a:prstGeom prst="rect">
            <a:avLst/>
          </a:prstGeom>
        </p:spPr>
      </p:pic>
      <p:sp>
        <p:nvSpPr>
          <p:cNvPr id="11"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Training</a:t>
            </a:r>
            <a:endParaRPr lang="en-US" sz="1800" dirty="0">
              <a:latin typeface="Arial"/>
              <a:cs typeface="Arial"/>
            </a:endParaRPr>
          </a:p>
        </p:txBody>
      </p:sp>
      <p:sp>
        <p:nvSpPr>
          <p:cNvPr id="6" name="TextBox 5"/>
          <p:cNvSpPr txBox="1"/>
          <p:nvPr/>
        </p:nvSpPr>
        <p:spPr>
          <a:xfrm>
            <a:off x="4715329" y="6362395"/>
            <a:ext cx="3971472"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a:latin typeface="Arial"/>
                <a:cs typeface="Arial"/>
                <a:hlinkClick r:id="rId4"/>
              </a:rPr>
              <a:t>https://blog.paperspace.com/intro-to-optimization-in-deep-learning-gradient-</a:t>
            </a:r>
            <a:r>
              <a:rPr lang="en-US" sz="800" dirty="0" smtClean="0">
                <a:latin typeface="Arial"/>
                <a:cs typeface="Arial"/>
                <a:hlinkClick r:id="rId4"/>
              </a:rPr>
              <a:t>descent</a:t>
            </a:r>
            <a:endParaRPr lang="en-US" sz="800" dirty="0" smtClean="0">
              <a:latin typeface="Arial"/>
              <a:cs typeface="Arial"/>
            </a:endParaRPr>
          </a:p>
          <a:p>
            <a:r>
              <a:rPr lang="en-US" sz="800" dirty="0">
                <a:latin typeface="Arial"/>
                <a:cs typeface="Arial"/>
              </a:rPr>
              <a:t>A. </a:t>
            </a:r>
            <a:r>
              <a:rPr lang="en-US" sz="800" dirty="0" err="1">
                <a:latin typeface="Arial"/>
                <a:cs typeface="Arial"/>
              </a:rPr>
              <a:t>Kathuria</a:t>
            </a:r>
            <a:r>
              <a:rPr lang="en-US" sz="800" dirty="0">
                <a:latin typeface="Arial"/>
                <a:cs typeface="Arial"/>
              </a:rPr>
              <a:t>, Intro to optimization in deep learning: Gradient Descent</a:t>
            </a:r>
          </a:p>
        </p:txBody>
      </p:sp>
    </p:spTree>
    <p:extLst>
      <p:ext uri="{BB962C8B-B14F-4D97-AF65-F5344CB8AC3E}">
        <p14:creationId xmlns:p14="http://schemas.microsoft.com/office/powerpoint/2010/main" val="24881907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743337" y="1338295"/>
            <a:ext cx="3657600" cy="243363"/>
          </a:xfrm>
          <a:prstGeom prst="rect">
            <a:avLst/>
          </a:prstGeom>
        </p:spPr>
      </p:pic>
      <p:sp>
        <p:nvSpPr>
          <p:cNvPr id="11"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Loss</a:t>
            </a:r>
            <a:endParaRPr lang="en-US" sz="1800" dirty="0">
              <a:latin typeface="Arial"/>
              <a:cs typeface="Arial"/>
            </a:endParaRPr>
          </a:p>
        </p:txBody>
      </p:sp>
    </p:spTree>
    <p:extLst>
      <p:ext uri="{BB962C8B-B14F-4D97-AF65-F5344CB8AC3E}">
        <p14:creationId xmlns:p14="http://schemas.microsoft.com/office/powerpoint/2010/main" val="28962940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Train/test </a:t>
            </a:r>
            <a:r>
              <a:rPr lang="en-US" sz="2400" i="1" dirty="0">
                <a:latin typeface="Arial"/>
                <a:cs typeface="Arial"/>
              </a:rPr>
              <a:t>s</a:t>
            </a:r>
            <a:r>
              <a:rPr lang="en-US" sz="2400" i="1" dirty="0" smtClean="0">
                <a:latin typeface="Arial"/>
                <a:cs typeface="Arial"/>
              </a:rPr>
              <a:t>plit</a:t>
            </a:r>
            <a:endParaRPr lang="en-US" sz="1800" dirty="0">
              <a:latin typeface="Arial"/>
              <a:cs typeface="Arial"/>
            </a:endParaRPr>
          </a:p>
        </p:txBody>
      </p:sp>
      <p:pic>
        <p:nvPicPr>
          <p:cNvPr id="8" name="Picture 7"/>
          <p:cNvPicPr>
            <a:picLocks noChangeAspect="1"/>
          </p:cNvPicPr>
          <p:nvPr/>
        </p:nvPicPr>
        <p:blipFill>
          <a:blip r:embed="rId2"/>
          <a:stretch>
            <a:fillRect/>
          </a:stretch>
        </p:blipFill>
        <p:spPr>
          <a:xfrm>
            <a:off x="905853" y="2413000"/>
            <a:ext cx="7315200" cy="1607245"/>
          </a:xfrm>
          <a:prstGeom prst="rect">
            <a:avLst/>
          </a:prstGeom>
        </p:spPr>
      </p:pic>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adapted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215182431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Validation</a:t>
            </a:r>
            <a:endParaRPr lang="en-US" sz="1800" dirty="0">
              <a:latin typeface="Arial"/>
              <a:cs typeface="Arial"/>
            </a:endParaRPr>
          </a:p>
        </p:txBody>
      </p:sp>
      <p:pic>
        <p:nvPicPr>
          <p:cNvPr id="6" name="Picture 5" descr="hold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82" y="1615016"/>
            <a:ext cx="5747004" cy="4247388"/>
          </a:xfrm>
          <a:prstGeom prst="rect">
            <a:avLst/>
          </a:prstGeom>
        </p:spPr>
      </p:pic>
      <p:sp>
        <p:nvSpPr>
          <p:cNvPr id="8" name="Rectangle 7"/>
          <p:cNvSpPr/>
          <p:nvPr/>
        </p:nvSpPr>
        <p:spPr>
          <a:xfrm>
            <a:off x="1860462" y="2420968"/>
            <a:ext cx="3921005" cy="319153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129170"/>
            <a:ext cx="2278118" cy="338554"/>
          </a:xfrm>
          <a:prstGeom prst="rect">
            <a:avLst/>
          </a:prstGeom>
          <a:noFill/>
        </p:spPr>
        <p:txBody>
          <a:bodyPr wrap="square" rtlCol="0">
            <a:spAutoFit/>
          </a:bodyPr>
          <a:lstStyle/>
          <a:p>
            <a:r>
              <a:rPr lang="en-US" sz="1600" dirty="0" smtClean="0">
                <a:latin typeface="Arial"/>
                <a:cs typeface="Arial"/>
              </a:rPr>
              <a:t>Hold-out validation</a:t>
            </a:r>
            <a:endParaRPr lang="en-US" sz="1600" dirty="0">
              <a:latin typeface="Arial"/>
              <a:cs typeface="Arial"/>
            </a:endParaRPr>
          </a:p>
        </p:txBody>
      </p:sp>
      <p:sp>
        <p:nvSpPr>
          <p:cNvPr id="7" name="TextBox 6"/>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40942142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964929"/>
            <a:ext cx="7772400" cy="5689969"/>
          </a:xfrm>
        </p:spPr>
        <p:txBody>
          <a:bodyPr>
            <a:normAutofit fontScale="90000"/>
          </a:bodyPr>
          <a:lstStyle/>
          <a:p>
            <a:r>
              <a:rPr lang="en-US" dirty="0" smtClean="0"/>
              <a:t>Validation &amp; </a:t>
            </a:r>
            <a:r>
              <a:rPr lang="en-US" dirty="0" err="1" smtClean="0"/>
              <a:t>Overfitting</a:t>
            </a:r>
            <a:r>
              <a:rPr lang="en-US" dirty="0" smtClean="0"/>
              <a:t/>
            </a:r>
            <a:br>
              <a:rPr lang="en-US" dirty="0" smtClean="0"/>
            </a:br>
            <a:r>
              <a:rPr lang="en-US" dirty="0" smtClean="0"/>
              <a:t/>
            </a:r>
            <a:br>
              <a:rPr lang="en-US" dirty="0" smtClean="0"/>
            </a:br>
            <a:r>
              <a:rPr lang="en-US" sz="2200" dirty="0" smtClean="0"/>
              <a:t>Experiment on </a:t>
            </a:r>
            <a:r>
              <a:rPr lang="en-US" sz="2200" i="1" dirty="0" smtClean="0"/>
              <a:t>toy_data_6.csv</a:t>
            </a:r>
            <a:r>
              <a:rPr lang="en-US" sz="2200" dirty="0" smtClean="0"/>
              <a:t>.</a:t>
            </a:r>
            <a:r>
              <a:rPr lang="en-US" sz="2200" dirty="0"/>
              <a:t/>
            </a:r>
            <a:br>
              <a:rPr lang="en-US" sz="2200" dirty="0"/>
            </a:br>
            <a:r>
              <a:rPr lang="en-US" sz="2200" dirty="0" smtClean="0"/>
              <a:t/>
            </a:r>
            <a:br>
              <a:rPr lang="en-US" sz="2200" dirty="0" smtClean="0"/>
            </a:br>
            <a:r>
              <a:rPr lang="en-US" sz="2200" dirty="0" smtClean="0"/>
              <a:t>Hold out </a:t>
            </a:r>
            <a:r>
              <a:rPr lang="en-US" sz="2200" b="1" dirty="0" smtClean="0"/>
              <a:t>20%</a:t>
            </a:r>
            <a:r>
              <a:rPr lang="en-US" sz="2200" dirty="0" smtClean="0"/>
              <a:t> data for validation.</a:t>
            </a:r>
            <a:br>
              <a:rPr lang="en-US" sz="2200" dirty="0" smtClean="0"/>
            </a:br>
            <a:r>
              <a:rPr lang="en-US" sz="2200" dirty="0" smtClean="0"/>
              <a:t>Train an SVM with the following settings:</a:t>
            </a:r>
            <a:br>
              <a:rPr lang="en-US" sz="2200" dirty="0" smtClean="0"/>
            </a:br>
            <a:r>
              <a:rPr lang="en-US" sz="2200" dirty="0" smtClean="0"/>
              <a:t/>
            </a:r>
            <a:br>
              <a:rPr lang="en-US" sz="2200" dirty="0" smtClean="0"/>
            </a:br>
            <a:r>
              <a:rPr lang="en-US" sz="2200" dirty="0" smtClean="0"/>
              <a:t>(</a:t>
            </a:r>
            <a:r>
              <a:rPr lang="en-US" sz="2200" dirty="0"/>
              <a:t>a</a:t>
            </a:r>
            <a:r>
              <a:rPr lang="en-US" sz="2200" dirty="0" smtClean="0"/>
              <a:t>) RBF kernel</a:t>
            </a:r>
            <a:r>
              <a:rPr lang="en-US" sz="2200" dirty="0" smtClean="0"/>
              <a:t>, </a:t>
            </a:r>
            <a:r>
              <a:rPr lang="en-US" sz="2200" dirty="0" err="1" smtClean="0"/>
              <a:t>kernel_coef</a:t>
            </a:r>
            <a:r>
              <a:rPr lang="en-US" sz="2200" dirty="0" smtClean="0"/>
              <a:t> (gamma)=0.5</a:t>
            </a:r>
            <a:r>
              <a:rPr lang="en-US" sz="2200" dirty="0" smtClean="0"/>
              <a:t/>
            </a:r>
            <a:br>
              <a:rPr lang="en-US" sz="2200" dirty="0" smtClean="0"/>
            </a:br>
            <a:r>
              <a:rPr lang="en-US" sz="2200" dirty="0" smtClean="0"/>
              <a:t>(</a:t>
            </a:r>
            <a:r>
              <a:rPr lang="en-US" sz="2200" dirty="0" smtClean="0"/>
              <a:t>b) RBF kernel</a:t>
            </a:r>
            <a:r>
              <a:rPr lang="en-US" sz="2200" dirty="0" smtClean="0"/>
              <a:t>, </a:t>
            </a:r>
            <a:r>
              <a:rPr lang="en-US" sz="2200" dirty="0" err="1" smtClean="0"/>
              <a:t>kernel_coef</a:t>
            </a:r>
            <a:r>
              <a:rPr lang="en-US" sz="2200" dirty="0" smtClean="0"/>
              <a:t> (gamma)=10</a:t>
            </a:r>
            <a:r>
              <a:rPr lang="en-US" sz="2200" dirty="0" smtClean="0"/>
              <a:t/>
            </a:r>
            <a:br>
              <a:rPr lang="en-US" sz="2200" dirty="0" smtClean="0"/>
            </a:br>
            <a:r>
              <a:rPr lang="en-US" sz="2200" dirty="0" smtClean="0"/>
              <a:t/>
            </a:r>
            <a:br>
              <a:rPr lang="en-US" sz="2200" dirty="0" smtClean="0"/>
            </a:br>
            <a:r>
              <a:rPr lang="en-US" sz="2200" dirty="0" smtClean="0"/>
              <a:t>How well do training accuracy agree with validation accuracy? Why?</a:t>
            </a:r>
            <a:br>
              <a:rPr lang="en-US" sz="2200" dirty="0" smtClean="0"/>
            </a:br>
            <a:r>
              <a:rPr lang="en-US" sz="1800" dirty="0" smtClean="0"/>
              <a:t>(Hint: check the decision boundary)</a:t>
            </a:r>
            <a:br>
              <a:rPr lang="en-US" sz="1800" dirty="0" smtClean="0"/>
            </a:br>
            <a:r>
              <a:rPr lang="en-US" sz="1800" dirty="0"/>
              <a:t/>
            </a:r>
            <a:br>
              <a:rPr lang="en-US" sz="1800" dirty="0"/>
            </a:br>
            <a:r>
              <a:rPr lang="en-US" sz="2200" dirty="0" smtClean="0"/>
              <a:t>Hold out </a:t>
            </a:r>
            <a:r>
              <a:rPr lang="en-US" sz="2200" b="1" dirty="0" smtClean="0"/>
              <a:t>0%</a:t>
            </a:r>
            <a:r>
              <a:rPr lang="en-US" sz="2200" dirty="0" smtClean="0"/>
              <a:t> data for validation (i.e. no validation set).</a:t>
            </a:r>
            <a:br>
              <a:rPr lang="en-US" sz="2200" dirty="0" smtClean="0"/>
            </a:br>
            <a:r>
              <a:rPr lang="en-US" sz="2200" dirty="0" smtClean="0"/>
              <a:t>Train an SVM with setting (b) above.</a:t>
            </a:r>
            <a:br>
              <a:rPr lang="en-US" sz="2200" dirty="0" smtClean="0"/>
            </a:br>
            <a:r>
              <a:rPr lang="en-US" sz="2200" dirty="0"/>
              <a:t>How well do training accuracy agree with </a:t>
            </a:r>
            <a:r>
              <a:rPr lang="en-US" sz="2200" dirty="0" smtClean="0"/>
              <a:t>test </a:t>
            </a:r>
            <a:r>
              <a:rPr lang="en-US" sz="2200" dirty="0"/>
              <a:t>accuracy</a:t>
            </a:r>
            <a:r>
              <a:rPr lang="en-US" sz="2200" dirty="0" smtClean="0"/>
              <a:t>?</a:t>
            </a:r>
            <a:br>
              <a:rPr lang="en-US" sz="2200" dirty="0" smtClean="0"/>
            </a:br>
            <a:r>
              <a:rPr lang="en-US" sz="2200" dirty="0" smtClean="0"/>
              <a:t>Why is validation set important?</a:t>
            </a:r>
            <a:endParaRPr lang="en-US" sz="22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3182297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err="1" smtClean="0">
                <a:latin typeface="Arial"/>
                <a:cs typeface="Arial"/>
              </a:rPr>
              <a:t>Underfitting</a:t>
            </a:r>
            <a:r>
              <a:rPr lang="en-US" sz="2400" i="1" dirty="0" smtClean="0">
                <a:latin typeface="Arial"/>
                <a:cs typeface="Arial"/>
              </a:rPr>
              <a:t> and </a:t>
            </a:r>
            <a:r>
              <a:rPr lang="en-US" sz="2400" i="1" dirty="0" err="1" smtClean="0">
                <a:latin typeface="Arial"/>
                <a:cs typeface="Arial"/>
              </a:rPr>
              <a:t>Overfitting</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70" y="2157040"/>
            <a:ext cx="7714488" cy="2779776"/>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7850747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487" y="1847153"/>
            <a:ext cx="7420356" cy="4125468"/>
          </a:xfrm>
          <a:prstGeom prst="rect">
            <a:avLst/>
          </a:prstGeom>
        </p:spPr>
      </p:pic>
      <p:sp>
        <p:nvSpPr>
          <p:cNvPr id="5"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Validation</a:t>
            </a:r>
            <a:endParaRPr lang="en-US" sz="1800" dirty="0">
              <a:latin typeface="Arial"/>
              <a:cs typeface="Arial"/>
            </a:endParaRPr>
          </a:p>
        </p:txBody>
      </p:sp>
      <p:sp>
        <p:nvSpPr>
          <p:cNvPr id="6" name="TextBox 5"/>
          <p:cNvSpPr txBox="1"/>
          <p:nvPr/>
        </p:nvSpPr>
        <p:spPr>
          <a:xfrm>
            <a:off x="457200" y="1155811"/>
            <a:ext cx="5805856" cy="523220"/>
          </a:xfrm>
          <a:prstGeom prst="rect">
            <a:avLst/>
          </a:prstGeom>
          <a:noFill/>
        </p:spPr>
        <p:txBody>
          <a:bodyPr wrap="square" rtlCol="0">
            <a:spAutoFit/>
          </a:bodyPr>
          <a:lstStyle/>
          <a:p>
            <a:r>
              <a:rPr lang="en-US" sz="1600" dirty="0" smtClean="0">
                <a:latin typeface="Arial"/>
                <a:cs typeface="Arial"/>
              </a:rPr>
              <a:t>K-fold cross-validation</a:t>
            </a:r>
          </a:p>
          <a:p>
            <a:r>
              <a:rPr lang="en-US" sz="1200" i="1" dirty="0" smtClean="0">
                <a:latin typeface="Arial"/>
                <a:cs typeface="Arial"/>
              </a:rPr>
              <a:t>(</a:t>
            </a:r>
            <a:r>
              <a:rPr lang="en-US" sz="1200" b="1" i="1" dirty="0" smtClean="0">
                <a:latin typeface="Arial"/>
                <a:cs typeface="Arial"/>
              </a:rPr>
              <a:t>fold</a:t>
            </a:r>
            <a:r>
              <a:rPr lang="en-US" sz="1200" i="1" dirty="0" smtClean="0">
                <a:latin typeface="Arial"/>
                <a:cs typeface="Arial"/>
              </a:rPr>
              <a:t>: the number of subsets the training set is divided evenly into)</a:t>
            </a:r>
            <a:endParaRPr lang="en-US" sz="1200" i="1" dirty="0">
              <a:latin typeface="Arial"/>
              <a:cs typeface="Arial"/>
            </a:endParaRPr>
          </a:p>
        </p:txBody>
      </p:sp>
      <p:sp>
        <p:nvSpPr>
          <p:cNvPr id="7" name="TextBox 6"/>
          <p:cNvSpPr txBox="1"/>
          <p:nvPr/>
        </p:nvSpPr>
        <p:spPr>
          <a:xfrm>
            <a:off x="5458350" y="6357440"/>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
        <p:nvSpPr>
          <p:cNvPr id="8" name="TextBox 7"/>
          <p:cNvSpPr txBox="1"/>
          <p:nvPr/>
        </p:nvSpPr>
        <p:spPr>
          <a:xfrm>
            <a:off x="3495343" y="5803344"/>
            <a:ext cx="794166" cy="338554"/>
          </a:xfrm>
          <a:prstGeom prst="rect">
            <a:avLst/>
          </a:prstGeom>
          <a:noFill/>
        </p:spPr>
        <p:txBody>
          <a:bodyPr wrap="square" rtlCol="0">
            <a:spAutoFit/>
          </a:bodyPr>
          <a:lstStyle/>
          <a:p>
            <a:pPr algn="ctr"/>
            <a:r>
              <a:rPr lang="en-US" sz="1600" dirty="0" smtClean="0">
                <a:latin typeface="Arial"/>
                <a:cs typeface="Arial"/>
              </a:rPr>
              <a:t>K = 10</a:t>
            </a:r>
            <a:endParaRPr lang="en-US" sz="1600" dirty="0">
              <a:latin typeface="Arial"/>
              <a:cs typeface="Arial"/>
            </a:endParaRPr>
          </a:p>
        </p:txBody>
      </p:sp>
    </p:spTree>
    <p:extLst>
      <p:ext uri="{BB962C8B-B14F-4D97-AF65-F5344CB8AC3E}">
        <p14:creationId xmlns:p14="http://schemas.microsoft.com/office/powerpoint/2010/main" val="42860673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Data splitting</a:t>
            </a:r>
            <a:br>
              <a:rPr lang="en-US" dirty="0" smtClean="0"/>
            </a:br>
            <a:r>
              <a:rPr lang="en-US" dirty="0" smtClean="0"/>
              <a:t/>
            </a:r>
            <a:br>
              <a:rPr lang="en-US" dirty="0" smtClean="0"/>
            </a:br>
            <a:r>
              <a:rPr lang="en-US" sz="2000" dirty="0" smtClean="0"/>
              <a:t>Experiment on </a:t>
            </a:r>
            <a:r>
              <a:rPr lang="en-US" sz="2000" i="1" dirty="0" smtClean="0"/>
              <a:t>toy_data_4.csv </a:t>
            </a:r>
            <a:r>
              <a:rPr lang="en-US" sz="2000" dirty="0" smtClean="0"/>
              <a:t>and</a:t>
            </a:r>
            <a:r>
              <a:rPr lang="en-US" sz="2000" i="1" dirty="0" smtClean="0"/>
              <a:t> toy_data_5.csv</a:t>
            </a:r>
            <a:r>
              <a:rPr lang="en-US" sz="2000" dirty="0" smtClean="0"/>
              <a:t>.</a:t>
            </a:r>
            <a:r>
              <a:rPr lang="en-US" sz="2000" dirty="0"/>
              <a:t/>
            </a:r>
            <a:br>
              <a:rPr lang="en-US" sz="2000" dirty="0"/>
            </a:br>
            <a:r>
              <a:rPr lang="en-US" sz="2000" dirty="0" smtClean="0"/>
              <a:t/>
            </a:r>
            <a:br>
              <a:rPr lang="en-US" sz="2000" dirty="0" smtClean="0"/>
            </a:br>
            <a:r>
              <a:rPr lang="en-US" sz="2000" dirty="0" smtClean="0"/>
              <a:t>(a) Vary train/validation ratio in </a:t>
            </a:r>
            <a:r>
              <a:rPr lang="en-US" sz="2000" b="1" dirty="0" smtClean="0"/>
              <a:t>hold-out validation</a:t>
            </a:r>
            <a:r>
              <a:rPr lang="en-US" sz="2000" dirty="0" smtClean="0"/>
              <a:t>.</a:t>
            </a:r>
            <a:br>
              <a:rPr lang="en-US" sz="2000" dirty="0" smtClean="0"/>
            </a:br>
            <a:r>
              <a:rPr lang="en-US" sz="2000" dirty="0" smtClean="0"/>
              <a:t>(b) Vary K in </a:t>
            </a:r>
            <a:r>
              <a:rPr lang="en-US" sz="2000" b="1" dirty="0" smtClean="0"/>
              <a:t>K-fold variation</a:t>
            </a:r>
            <a:r>
              <a:rPr lang="en-US" sz="2000" dirty="0" smtClean="0"/>
              <a:t>.</a:t>
            </a:r>
            <a:br>
              <a:rPr lang="en-US" sz="2000" dirty="0" smtClean="0"/>
            </a:br>
            <a:r>
              <a:rPr lang="en-US" sz="2000" dirty="0" smtClean="0"/>
              <a:t/>
            </a:r>
            <a:br>
              <a:rPr lang="en-US" sz="2000" dirty="0" smtClean="0"/>
            </a:br>
            <a:r>
              <a:rPr lang="en-US" sz="2000" dirty="0" smtClean="0"/>
              <a:t>Train </a:t>
            </a:r>
            <a:r>
              <a:rPr lang="en-US" sz="2000" dirty="0" smtClean="0"/>
              <a:t>an SVM with </a:t>
            </a:r>
            <a:r>
              <a:rPr lang="en-US" sz="2000" dirty="0" smtClean="0"/>
              <a:t>default setting</a:t>
            </a:r>
            <a:r>
              <a:rPr lang="en-US" sz="2000" dirty="0" smtClean="0"/>
              <a:t>.</a:t>
            </a:r>
            <a:r>
              <a:rPr lang="en-US" sz="2000" dirty="0"/>
              <a:t/>
            </a:r>
            <a:br>
              <a:rPr lang="en-US" sz="2000" dirty="0"/>
            </a:br>
            <a:r>
              <a:rPr lang="en-US" sz="2000" dirty="0" smtClean="0"/>
              <a:t>When do training accuracy best agrees with validation accuracy?</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66273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Performance Metrics</a:t>
            </a:r>
            <a:endParaRPr lang="en-US" sz="1800" dirty="0">
              <a:latin typeface="Arial"/>
              <a:cs typeface="Arial"/>
            </a:endParaRPr>
          </a:p>
        </p:txBody>
      </p:sp>
      <p:pic>
        <p:nvPicPr>
          <p:cNvPr id="6" name="Picture 5"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32198"/>
            <a:ext cx="3392626" cy="3087592"/>
          </a:xfrm>
          <a:prstGeom prst="rect">
            <a:avLst/>
          </a:prstGeom>
        </p:spPr>
      </p:pic>
      <p:pic>
        <p:nvPicPr>
          <p:cNvPr id="11" name="Picture 10"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253" y="1977689"/>
            <a:ext cx="3190461" cy="457200"/>
          </a:xfrm>
          <a:prstGeom prst="rect">
            <a:avLst/>
          </a:prstGeom>
        </p:spPr>
      </p:pic>
      <p:pic>
        <p:nvPicPr>
          <p:cNvPr id="12" name="Picture 11"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4253" y="2927907"/>
            <a:ext cx="2047461" cy="457200"/>
          </a:xfrm>
          <a:prstGeom prst="rect">
            <a:avLst/>
          </a:prstGeom>
        </p:spPr>
      </p:pic>
      <p:pic>
        <p:nvPicPr>
          <p:cNvPr id="13" name="Picture 12"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253" y="3933703"/>
            <a:ext cx="1734378" cy="457200"/>
          </a:xfrm>
          <a:prstGeom prst="rect">
            <a:avLst/>
          </a:prstGeom>
        </p:spPr>
      </p:pic>
      <p:pic>
        <p:nvPicPr>
          <p:cNvPr id="14" name="Picture 13"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4253" y="4953698"/>
            <a:ext cx="2314280" cy="457200"/>
          </a:xfrm>
          <a:prstGeom prst="rect">
            <a:avLst/>
          </a:prstGeom>
        </p:spPr>
      </p:pic>
      <p:sp>
        <p:nvSpPr>
          <p:cNvPr id="8" name="TextBox 7"/>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7"/>
              </a:rPr>
              <a:t>https</a:t>
            </a:r>
            <a:r>
              <a:rPr lang="en-US" sz="800" dirty="0">
                <a:latin typeface="Arial"/>
                <a:cs typeface="Arial"/>
                <a:hlinkClick r:id="rId7"/>
              </a:rPr>
              <a:t>://github.com/rasbt/python-machine-learning-book-2nd-</a:t>
            </a:r>
            <a:r>
              <a:rPr lang="en-US" sz="800" dirty="0" smtClean="0">
                <a:latin typeface="Arial"/>
                <a:cs typeface="Arial"/>
                <a:hlinkClick r:id="rId7"/>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2714046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We will cover</a:t>
            </a:r>
            <a:r>
              <a:rPr lang="mr-IN" sz="2400" i="1" dirty="0" smtClean="0">
                <a:latin typeface="Arial"/>
                <a:cs typeface="Arial"/>
              </a:rPr>
              <a:t>…</a:t>
            </a:r>
            <a:endParaRPr lang="en-US" sz="1800" dirty="0">
              <a:latin typeface="Arial"/>
              <a:cs typeface="Arial"/>
            </a:endParaRPr>
          </a:p>
        </p:txBody>
      </p:sp>
      <p:sp>
        <p:nvSpPr>
          <p:cNvPr id="6" name="Content Placeholder 4"/>
          <p:cNvSpPr>
            <a:spLocks noGrp="1"/>
          </p:cNvSpPr>
          <p:nvPr>
            <p:ph idx="1"/>
          </p:nvPr>
        </p:nvSpPr>
        <p:spPr>
          <a:xfrm>
            <a:off x="457200" y="1600200"/>
            <a:ext cx="8229600" cy="4525963"/>
          </a:xfrm>
        </p:spPr>
        <p:txBody>
          <a:bodyPr>
            <a:normAutofit fontScale="92500" lnSpcReduction="20000"/>
          </a:bodyPr>
          <a:lstStyle/>
          <a:p>
            <a:r>
              <a:rPr lang="en-US" sz="2000" dirty="0" smtClean="0">
                <a:latin typeface="Arial"/>
                <a:cs typeface="Arial"/>
              </a:rPr>
              <a:t>An introduction to ML</a:t>
            </a:r>
          </a:p>
          <a:p>
            <a:pPr lvl="1"/>
            <a:r>
              <a:rPr lang="en-US" sz="1600" dirty="0" smtClean="0">
                <a:latin typeface="Arial"/>
                <a:cs typeface="Arial"/>
              </a:rPr>
              <a:t>Motivation</a:t>
            </a:r>
          </a:p>
          <a:p>
            <a:pPr lvl="1"/>
            <a:r>
              <a:rPr lang="en-US" sz="1600" dirty="0" smtClean="0">
                <a:latin typeface="Arial"/>
                <a:cs typeface="Arial"/>
              </a:rPr>
              <a:t>Tasks (we will focus on classification)</a:t>
            </a:r>
          </a:p>
          <a:p>
            <a:pPr marL="0" indent="0">
              <a:buNone/>
            </a:pPr>
            <a:endParaRPr lang="en-US" sz="2000" dirty="0" smtClean="0">
              <a:latin typeface="Arial"/>
              <a:cs typeface="Arial"/>
            </a:endParaRPr>
          </a:p>
          <a:p>
            <a:r>
              <a:rPr lang="en-US" sz="2000" dirty="0" smtClean="0">
                <a:latin typeface="Arial"/>
                <a:cs typeface="Arial"/>
              </a:rPr>
              <a:t>The basics of ML</a:t>
            </a:r>
          </a:p>
          <a:p>
            <a:pPr lvl="1"/>
            <a:r>
              <a:rPr lang="en-US" sz="1600" dirty="0" smtClean="0">
                <a:latin typeface="Arial"/>
                <a:cs typeface="Arial"/>
              </a:rPr>
              <a:t>ML vocabulary</a:t>
            </a:r>
          </a:p>
          <a:p>
            <a:pPr lvl="1"/>
            <a:r>
              <a:rPr lang="en-US" sz="1600" dirty="0" smtClean="0">
                <a:latin typeface="Arial"/>
                <a:cs typeface="Arial"/>
              </a:rPr>
              <a:t>Typical ML workflow</a:t>
            </a:r>
          </a:p>
          <a:p>
            <a:endParaRPr lang="en-US" sz="2000" dirty="0" smtClean="0">
              <a:latin typeface="Arial"/>
              <a:cs typeface="Arial"/>
            </a:endParaRPr>
          </a:p>
          <a:p>
            <a:r>
              <a:rPr lang="en-US" sz="2000" dirty="0" smtClean="0">
                <a:latin typeface="Arial"/>
                <a:cs typeface="Arial"/>
              </a:rPr>
              <a:t>Some simple (but popular) classification models</a:t>
            </a:r>
          </a:p>
          <a:p>
            <a:pPr lvl="1"/>
            <a:r>
              <a:rPr lang="en-US" sz="1600" dirty="0" smtClean="0">
                <a:latin typeface="Arial"/>
                <a:cs typeface="Arial"/>
              </a:rPr>
              <a:t>Neural Networks, Random </a:t>
            </a:r>
            <a:r>
              <a:rPr lang="en-US" sz="1600" dirty="0">
                <a:latin typeface="Arial"/>
                <a:cs typeface="Arial"/>
              </a:rPr>
              <a:t>F</a:t>
            </a:r>
            <a:r>
              <a:rPr lang="en-US" sz="1600" dirty="0" smtClean="0">
                <a:latin typeface="Arial"/>
                <a:cs typeface="Arial"/>
              </a:rPr>
              <a:t>orests, Support </a:t>
            </a:r>
            <a:r>
              <a:rPr lang="en-US" sz="1600" dirty="0">
                <a:latin typeface="Arial"/>
                <a:cs typeface="Arial"/>
              </a:rPr>
              <a:t>V</a:t>
            </a:r>
            <a:r>
              <a:rPr lang="en-US" sz="1600" dirty="0" smtClean="0">
                <a:latin typeface="Arial"/>
                <a:cs typeface="Arial"/>
              </a:rPr>
              <a:t>ector </a:t>
            </a:r>
            <a:r>
              <a:rPr lang="en-US" sz="1600" dirty="0">
                <a:latin typeface="Arial"/>
                <a:cs typeface="Arial"/>
              </a:rPr>
              <a:t>M</a:t>
            </a:r>
            <a:r>
              <a:rPr lang="en-US" sz="1600" dirty="0" smtClean="0">
                <a:latin typeface="Arial"/>
                <a:cs typeface="Arial"/>
              </a:rPr>
              <a:t>achines, </a:t>
            </a:r>
            <a:r>
              <a:rPr lang="en-US" sz="1600" dirty="0">
                <a:latin typeface="Arial"/>
                <a:cs typeface="Arial"/>
              </a:rPr>
              <a:t>N</a:t>
            </a:r>
            <a:r>
              <a:rPr lang="en-US" sz="1600" dirty="0" smtClean="0">
                <a:latin typeface="Arial"/>
                <a:cs typeface="Arial"/>
              </a:rPr>
              <a:t>aïve </a:t>
            </a:r>
            <a:r>
              <a:rPr lang="en-US" sz="1600" dirty="0">
                <a:latin typeface="Arial"/>
                <a:cs typeface="Arial"/>
              </a:rPr>
              <a:t>B</a:t>
            </a:r>
            <a:r>
              <a:rPr lang="en-US" sz="1600" dirty="0" smtClean="0">
                <a:latin typeface="Arial"/>
                <a:cs typeface="Arial"/>
              </a:rPr>
              <a:t>ayes </a:t>
            </a:r>
            <a:r>
              <a:rPr lang="mr-IN" sz="1600" dirty="0" smtClean="0">
                <a:latin typeface="Arial"/>
                <a:cs typeface="Arial"/>
              </a:rPr>
              <a:t>…</a:t>
            </a:r>
            <a:endParaRPr lang="en-US" sz="1600" dirty="0" smtClean="0">
              <a:latin typeface="Arial"/>
              <a:cs typeface="Arial"/>
            </a:endParaRPr>
          </a:p>
          <a:p>
            <a:endParaRPr lang="en-US" sz="2000" dirty="0" smtClean="0">
              <a:latin typeface="Arial"/>
              <a:cs typeface="Arial"/>
            </a:endParaRPr>
          </a:p>
          <a:p>
            <a:r>
              <a:rPr lang="en-US" sz="2000" dirty="0" smtClean="0">
                <a:latin typeface="Arial"/>
                <a:cs typeface="Arial"/>
              </a:rPr>
              <a:t>Evaluation of classifier performance</a:t>
            </a:r>
          </a:p>
          <a:p>
            <a:pPr lvl="1"/>
            <a:r>
              <a:rPr lang="en-US" sz="1600" dirty="0" smtClean="0">
                <a:latin typeface="Arial"/>
                <a:cs typeface="Arial"/>
              </a:rPr>
              <a:t>Metrics</a:t>
            </a:r>
          </a:p>
          <a:p>
            <a:pPr lvl="1"/>
            <a:r>
              <a:rPr lang="en-US" sz="1600" dirty="0" smtClean="0">
                <a:latin typeface="Arial"/>
                <a:cs typeface="Arial"/>
              </a:rPr>
              <a:t>Plots</a:t>
            </a:r>
          </a:p>
          <a:p>
            <a:endParaRPr lang="en-US" sz="2000" dirty="0" smtClean="0">
              <a:latin typeface="Arial"/>
              <a:cs typeface="Arial"/>
            </a:endParaRPr>
          </a:p>
          <a:p>
            <a:r>
              <a:rPr lang="en-US" sz="2000" dirty="0" smtClean="0">
                <a:latin typeface="Arial"/>
                <a:cs typeface="Arial"/>
              </a:rPr>
              <a:t>Hands-on practice with toy and real datasets</a:t>
            </a:r>
          </a:p>
          <a:p>
            <a:pPr lvl="1"/>
            <a:endParaRPr lang="en-US" sz="1600" dirty="0" smtClean="0">
              <a:latin typeface="Arial"/>
              <a:cs typeface="Arial"/>
            </a:endParaRPr>
          </a:p>
        </p:txBody>
      </p:sp>
    </p:spTree>
    <p:extLst>
      <p:ext uri="{BB962C8B-B14F-4D97-AF65-F5344CB8AC3E}">
        <p14:creationId xmlns:p14="http://schemas.microsoft.com/office/powerpoint/2010/main" val="39364004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Plots</a:t>
            </a:r>
            <a:endParaRPr lang="en-US" sz="1800" dirty="0">
              <a:latin typeface="Arial"/>
              <a:cs typeface="Arial"/>
            </a:endParaRPr>
          </a:p>
        </p:txBody>
      </p:sp>
      <p:pic>
        <p:nvPicPr>
          <p:cNvPr id="7" name="Picture 6" descr="gif.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0208" y="4943803"/>
            <a:ext cx="2047461" cy="457200"/>
          </a:xfrm>
          <a:prstGeom prst="rect">
            <a:avLst/>
          </a:prstGeom>
        </p:spPr>
      </p:pic>
      <p:pic>
        <p:nvPicPr>
          <p:cNvPr id="8" name="Picture 7"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064" y="5587791"/>
            <a:ext cx="1734378" cy="457200"/>
          </a:xfrm>
          <a:prstGeom prst="rect">
            <a:avLst/>
          </a:prstGeom>
        </p:spPr>
      </p:pic>
      <p:sp>
        <p:nvSpPr>
          <p:cNvPr id="9" name="TextBox 8"/>
          <p:cNvSpPr txBox="1"/>
          <p:nvPr/>
        </p:nvSpPr>
        <p:spPr>
          <a:xfrm>
            <a:off x="4740071" y="1129170"/>
            <a:ext cx="2704371" cy="338554"/>
          </a:xfrm>
          <a:prstGeom prst="rect">
            <a:avLst/>
          </a:prstGeom>
          <a:noFill/>
        </p:spPr>
        <p:txBody>
          <a:bodyPr wrap="square" rtlCol="0">
            <a:spAutoFit/>
          </a:bodyPr>
          <a:lstStyle/>
          <a:p>
            <a:r>
              <a:rPr lang="en-US" sz="1600" dirty="0" smtClean="0">
                <a:latin typeface="Arial"/>
                <a:cs typeface="Arial"/>
              </a:rPr>
              <a:t>Precision-recall curve</a:t>
            </a:r>
            <a:endParaRPr lang="en-US" sz="1600" dirty="0">
              <a:latin typeface="Arial"/>
              <a:cs typeface="Arial"/>
            </a:endParaRPr>
          </a:p>
        </p:txBody>
      </p:sp>
      <p:sp>
        <p:nvSpPr>
          <p:cNvPr id="10" name="TextBox 9"/>
          <p:cNvSpPr txBox="1"/>
          <p:nvPr/>
        </p:nvSpPr>
        <p:spPr>
          <a:xfrm>
            <a:off x="723971" y="1129170"/>
            <a:ext cx="3657600" cy="584776"/>
          </a:xfrm>
          <a:prstGeom prst="rect">
            <a:avLst/>
          </a:prstGeom>
          <a:noFill/>
        </p:spPr>
        <p:txBody>
          <a:bodyPr wrap="square" rtlCol="0">
            <a:spAutoFit/>
          </a:bodyPr>
          <a:lstStyle/>
          <a:p>
            <a:r>
              <a:rPr lang="en-US" sz="1600" dirty="0" smtClean="0">
                <a:latin typeface="Arial"/>
                <a:cs typeface="Arial"/>
              </a:rPr>
              <a:t>Receiver </a:t>
            </a:r>
            <a:r>
              <a:rPr lang="en-US" sz="1600" dirty="0">
                <a:latin typeface="Arial"/>
                <a:cs typeface="Arial"/>
              </a:rPr>
              <a:t>o</a:t>
            </a:r>
            <a:r>
              <a:rPr lang="en-US" sz="1600" dirty="0" smtClean="0">
                <a:latin typeface="Arial"/>
                <a:cs typeface="Arial"/>
              </a:rPr>
              <a:t>perating </a:t>
            </a:r>
            <a:r>
              <a:rPr lang="en-US" sz="1600" dirty="0">
                <a:latin typeface="Arial"/>
                <a:cs typeface="Arial"/>
              </a:rPr>
              <a:t>c</a:t>
            </a:r>
            <a:r>
              <a:rPr lang="en-US" sz="1600" dirty="0" smtClean="0">
                <a:latin typeface="Arial"/>
                <a:cs typeface="Arial"/>
              </a:rPr>
              <a:t>haracteristic (ROC) curve</a:t>
            </a:r>
            <a:endParaRPr lang="en-US" sz="1600" dirty="0">
              <a:latin typeface="Arial"/>
              <a:cs typeface="Arial"/>
            </a:endParaRPr>
          </a:p>
        </p:txBody>
      </p:sp>
      <p:pic>
        <p:nvPicPr>
          <p:cNvPr id="11" name="Picture 10"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228" y="4943803"/>
            <a:ext cx="1661532" cy="457200"/>
          </a:xfrm>
          <a:prstGeom prst="rect">
            <a:avLst/>
          </a:prstGeom>
        </p:spPr>
      </p:pic>
      <p:pic>
        <p:nvPicPr>
          <p:cNvPr id="12" name="Picture 11"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6653" y="5587791"/>
            <a:ext cx="1667107" cy="457200"/>
          </a:xfrm>
          <a:prstGeom prst="rect">
            <a:avLst/>
          </a:prstGeom>
        </p:spPr>
      </p:pic>
      <p:pic>
        <p:nvPicPr>
          <p:cNvPr id="2" name="Picture 1" descr="ro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971" y="1832839"/>
            <a:ext cx="3657600" cy="2613915"/>
          </a:xfrm>
          <a:prstGeom prst="rect">
            <a:avLst/>
          </a:prstGeom>
        </p:spPr>
      </p:pic>
      <p:pic>
        <p:nvPicPr>
          <p:cNvPr id="3" name="Picture 2" descr="pr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0071" y="1832839"/>
            <a:ext cx="3657600" cy="2613915"/>
          </a:xfrm>
          <a:prstGeom prst="rect">
            <a:avLst/>
          </a:prstGeom>
        </p:spPr>
      </p:pic>
    </p:spTree>
    <p:extLst>
      <p:ext uri="{BB962C8B-B14F-4D97-AF65-F5344CB8AC3E}">
        <p14:creationId xmlns:p14="http://schemas.microsoft.com/office/powerpoint/2010/main" val="38213538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Performance metrics &amp; plots</a:t>
            </a:r>
            <a:br>
              <a:rPr lang="en-US" dirty="0" smtClean="0"/>
            </a:br>
            <a:r>
              <a:rPr lang="en-US" dirty="0" smtClean="0"/>
              <a:t/>
            </a:r>
            <a:br>
              <a:rPr lang="en-US" dirty="0" smtClean="0"/>
            </a:br>
            <a:r>
              <a:rPr lang="en-US" sz="2800" dirty="0" smtClean="0"/>
              <a:t>TBD</a:t>
            </a:r>
            <a:endParaRPr lang="en-US" sz="28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40449997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3425" y="1588746"/>
            <a:ext cx="401209"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7" name="TextBox 6"/>
          <p:cNvSpPr txBox="1"/>
          <p:nvPr/>
        </p:nvSpPr>
        <p:spPr>
          <a:xfrm>
            <a:off x="633425" y="2181614"/>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a:latin typeface="Times New Roman"/>
                <a:cs typeface="Times New Roman"/>
              </a:rPr>
              <a:t>2</a:t>
            </a:r>
          </a:p>
        </p:txBody>
      </p:sp>
      <p:sp>
        <p:nvSpPr>
          <p:cNvPr id="12" name="TextBox 11"/>
          <p:cNvSpPr txBox="1"/>
          <p:nvPr/>
        </p:nvSpPr>
        <p:spPr>
          <a:xfrm>
            <a:off x="2679869" y="1970001"/>
            <a:ext cx="350828" cy="338554"/>
          </a:xfrm>
          <a:prstGeom prst="rect">
            <a:avLst/>
          </a:prstGeom>
          <a:noFill/>
        </p:spPr>
        <p:txBody>
          <a:bodyPr wrap="square" rtlCol="0">
            <a:spAutoFit/>
          </a:bodyPr>
          <a:lstStyle/>
          <a:p>
            <a:r>
              <a:rPr lang="en-US" sz="1600" i="1" dirty="0" smtClean="0">
                <a:latin typeface="Times New Roman"/>
                <a:cs typeface="Times New Roman"/>
              </a:rPr>
              <a:t>z</a:t>
            </a:r>
            <a:endParaRPr lang="en-US" sz="1600" i="1" baseline="-25000" dirty="0">
              <a:latin typeface="Times New Roman"/>
              <a:cs typeface="Times New Roman"/>
            </a:endParaRPr>
          </a:p>
        </p:txBody>
      </p:sp>
      <p:sp>
        <p:nvSpPr>
          <p:cNvPr id="18" name="TextBox 17"/>
          <p:cNvSpPr txBox="1"/>
          <p:nvPr/>
        </p:nvSpPr>
        <p:spPr>
          <a:xfrm>
            <a:off x="1362746" y="1184440"/>
            <a:ext cx="659028" cy="307777"/>
          </a:xfrm>
          <a:prstGeom prst="rect">
            <a:avLst/>
          </a:prstGeom>
          <a:noFill/>
        </p:spPr>
        <p:txBody>
          <a:bodyPr wrap="square" rtlCol="0">
            <a:spAutoFit/>
          </a:bodyPr>
          <a:lstStyle/>
          <a:p>
            <a:r>
              <a:rPr lang="en-US" sz="1400" i="1" dirty="0" smtClean="0">
                <a:latin typeface="Times New Roman"/>
                <a:cs typeface="Times New Roman"/>
              </a:rPr>
              <a:t>w</a:t>
            </a:r>
            <a:r>
              <a:rPr lang="en-US" sz="1400" i="1" baseline="-25000" dirty="0">
                <a:latin typeface="Times New Roman"/>
                <a:cs typeface="Times New Roman"/>
              </a:rPr>
              <a:t>0</a:t>
            </a:r>
          </a:p>
        </p:txBody>
      </p:sp>
      <p:sp>
        <p:nvSpPr>
          <p:cNvPr id="19" name="TextBox 18"/>
          <p:cNvSpPr txBox="1"/>
          <p:nvPr/>
        </p:nvSpPr>
        <p:spPr>
          <a:xfrm>
            <a:off x="644122" y="1011609"/>
            <a:ext cx="425791"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sp>
        <p:nvSpPr>
          <p:cNvPr id="20" name="Oval 19"/>
          <p:cNvSpPr/>
          <p:nvPr/>
        </p:nvSpPr>
        <p:spPr>
          <a:xfrm>
            <a:off x="570378" y="9558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37066" y="3100091"/>
            <a:ext cx="427879" cy="338554"/>
          </a:xfrm>
          <a:prstGeom prst="rect">
            <a:avLst/>
          </a:prstGeom>
          <a:noFill/>
        </p:spPr>
        <p:txBody>
          <a:bodyPr wrap="square" rtlCol="0">
            <a:spAutoFit/>
          </a:bodyPr>
          <a:lstStyle/>
          <a:p>
            <a:r>
              <a:rPr lang="en-US" sz="1600" i="1" dirty="0" err="1" smtClean="0">
                <a:latin typeface="Times New Roman"/>
                <a:cs typeface="Times New Roman"/>
              </a:rPr>
              <a:t>x</a:t>
            </a:r>
            <a:r>
              <a:rPr lang="en-US" sz="1600" i="1" baseline="-25000" dirty="0" err="1" smtClean="0">
                <a:latin typeface="Times New Roman"/>
                <a:cs typeface="Times New Roman"/>
              </a:rPr>
              <a:t>n</a:t>
            </a:r>
            <a:endParaRPr lang="en-US" sz="1600" i="1" baseline="-25000" dirty="0">
              <a:latin typeface="Times New Roman"/>
              <a:cs typeface="Times New Roman"/>
            </a:endParaRPr>
          </a:p>
        </p:txBody>
      </p:sp>
      <p:cxnSp>
        <p:nvCxnSpPr>
          <p:cNvPr id="24" name="Straight Connector 23"/>
          <p:cNvCxnSpPr>
            <a:stCxn id="20" idx="6"/>
            <a:endCxn id="53" idx="2"/>
          </p:cNvCxnSpPr>
          <p:nvPr/>
        </p:nvCxnSpPr>
        <p:spPr>
          <a:xfrm>
            <a:off x="1027578" y="1184440"/>
            <a:ext cx="1563825"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62746" y="1616598"/>
            <a:ext cx="659028" cy="307777"/>
          </a:xfrm>
          <a:prstGeom prst="rect">
            <a:avLst/>
          </a:prstGeom>
          <a:noFill/>
        </p:spPr>
        <p:txBody>
          <a:bodyPr wrap="square" rtlCol="0">
            <a:spAutoFit/>
          </a:bodyPr>
          <a:lstStyle/>
          <a:p>
            <a:r>
              <a:rPr lang="en-US" sz="1400" i="1" dirty="0" smtClean="0">
                <a:latin typeface="Times New Roman"/>
                <a:cs typeface="Times New Roman"/>
              </a:rPr>
              <a:t>w</a:t>
            </a:r>
            <a:r>
              <a:rPr lang="en-US" sz="1400" i="1" baseline="-25000" dirty="0" smtClean="0">
                <a:latin typeface="Times New Roman"/>
                <a:cs typeface="Times New Roman"/>
              </a:rPr>
              <a:t>1</a:t>
            </a:r>
            <a:endParaRPr lang="en-US" sz="1400" i="1" baseline="-25000" dirty="0">
              <a:latin typeface="Times New Roman"/>
              <a:cs typeface="Times New Roman"/>
            </a:endParaRPr>
          </a:p>
        </p:txBody>
      </p:sp>
      <p:sp>
        <p:nvSpPr>
          <p:cNvPr id="26" name="TextBox 25"/>
          <p:cNvSpPr txBox="1"/>
          <p:nvPr/>
        </p:nvSpPr>
        <p:spPr>
          <a:xfrm>
            <a:off x="1362746" y="2010544"/>
            <a:ext cx="659028" cy="307777"/>
          </a:xfrm>
          <a:prstGeom prst="rect">
            <a:avLst/>
          </a:prstGeom>
          <a:noFill/>
        </p:spPr>
        <p:txBody>
          <a:bodyPr wrap="square" rtlCol="0">
            <a:spAutoFit/>
          </a:bodyPr>
          <a:lstStyle/>
          <a:p>
            <a:r>
              <a:rPr lang="en-US" sz="1400" i="1" dirty="0" smtClean="0">
                <a:latin typeface="Times New Roman"/>
                <a:cs typeface="Times New Roman"/>
              </a:rPr>
              <a:t>w</a:t>
            </a:r>
            <a:r>
              <a:rPr lang="en-US" sz="1400" i="1" baseline="-25000" dirty="0" smtClean="0">
                <a:latin typeface="Times New Roman"/>
                <a:cs typeface="Times New Roman"/>
              </a:rPr>
              <a:t>2</a:t>
            </a:r>
            <a:endParaRPr lang="en-US" sz="1400" i="1" baseline="-25000" dirty="0">
              <a:latin typeface="Times New Roman"/>
              <a:cs typeface="Times New Roman"/>
            </a:endParaRPr>
          </a:p>
        </p:txBody>
      </p:sp>
      <p:sp>
        <p:nvSpPr>
          <p:cNvPr id="28" name="TextBox 27"/>
          <p:cNvSpPr txBox="1"/>
          <p:nvPr/>
        </p:nvSpPr>
        <p:spPr>
          <a:xfrm>
            <a:off x="1362746" y="2418563"/>
            <a:ext cx="659028" cy="307777"/>
          </a:xfrm>
          <a:prstGeom prst="rect">
            <a:avLst/>
          </a:prstGeom>
          <a:noFill/>
        </p:spPr>
        <p:txBody>
          <a:bodyPr wrap="square" rtlCol="0">
            <a:spAutoFit/>
          </a:bodyPr>
          <a:lstStyle/>
          <a:p>
            <a:r>
              <a:rPr lang="en-US" sz="1400" i="1" dirty="0" err="1" smtClean="0">
                <a:latin typeface="Times New Roman"/>
                <a:cs typeface="Times New Roman"/>
              </a:rPr>
              <a:t>w</a:t>
            </a:r>
            <a:r>
              <a:rPr lang="en-US" sz="1400" i="1" baseline="-25000" dirty="0" err="1" smtClean="0">
                <a:latin typeface="Times New Roman"/>
                <a:cs typeface="Times New Roman"/>
              </a:rPr>
              <a:t>n</a:t>
            </a:r>
            <a:endParaRPr lang="en-US" sz="1400" i="1" baseline="-25000" dirty="0">
              <a:latin typeface="Times New Roman"/>
              <a:cs typeface="Times New Roman"/>
            </a:endParaRPr>
          </a:p>
        </p:txBody>
      </p:sp>
      <p:sp>
        <p:nvSpPr>
          <p:cNvPr id="30" name="TextBox 29"/>
          <p:cNvSpPr txBox="1"/>
          <p:nvPr/>
        </p:nvSpPr>
        <p:spPr>
          <a:xfrm>
            <a:off x="6400184" y="1994798"/>
            <a:ext cx="2081388" cy="338554"/>
          </a:xfrm>
          <a:prstGeom prst="rect">
            <a:avLst/>
          </a:prstGeom>
          <a:solidFill>
            <a:srgbClr val="D9D9D9"/>
          </a:solidFill>
        </p:spPr>
        <p:txBody>
          <a:bodyPr wrap="square" rtlCol="0">
            <a:spAutoFit/>
          </a:bodyPr>
          <a:lstStyle/>
          <a:p>
            <a:pPr algn="ctr"/>
            <a:r>
              <a:rPr lang="en-US" sz="1600" dirty="0" smtClean="0">
                <a:latin typeface="Arial"/>
                <a:cs typeface="Arial"/>
              </a:rPr>
              <a:t>Binary setting</a:t>
            </a:r>
            <a:endParaRPr lang="en-US" sz="1600" dirty="0">
              <a:latin typeface="Arial"/>
              <a:cs typeface="Arial"/>
            </a:endParaRPr>
          </a:p>
        </p:txBody>
      </p:sp>
      <p:sp>
        <p:nvSpPr>
          <p:cNvPr id="31" name="TextBox 30"/>
          <p:cNvSpPr txBox="1"/>
          <p:nvPr/>
        </p:nvSpPr>
        <p:spPr>
          <a:xfrm>
            <a:off x="6400184" y="4751069"/>
            <a:ext cx="2081388" cy="523220"/>
          </a:xfrm>
          <a:prstGeom prst="rect">
            <a:avLst/>
          </a:prstGeom>
          <a:solidFill>
            <a:srgbClr val="D9D9D9"/>
          </a:solidFill>
        </p:spPr>
        <p:txBody>
          <a:bodyPr wrap="square" rtlCol="0">
            <a:spAutoFit/>
          </a:bodyPr>
          <a:lstStyle/>
          <a:p>
            <a:pPr algn="ctr"/>
            <a:r>
              <a:rPr lang="en-US" sz="1600" dirty="0" smtClean="0">
                <a:latin typeface="Arial"/>
                <a:cs typeface="Arial"/>
              </a:rPr>
              <a:t>Multi-class setting</a:t>
            </a:r>
          </a:p>
          <a:p>
            <a:pPr algn="ctr"/>
            <a:r>
              <a:rPr lang="en-US" sz="1200" dirty="0" smtClean="0">
                <a:latin typeface="Arial"/>
                <a:cs typeface="Arial"/>
              </a:rPr>
              <a:t>(e.g. 3 classes)</a:t>
            </a:r>
            <a:endParaRPr lang="en-US" sz="1200" dirty="0">
              <a:latin typeface="Arial"/>
              <a:cs typeface="Arial"/>
            </a:endParaRPr>
          </a:p>
        </p:txBody>
      </p:sp>
      <p:cxnSp>
        <p:nvCxnSpPr>
          <p:cNvPr id="39" name="Straight Connector 38"/>
          <p:cNvCxnSpPr>
            <a:stCxn id="53" idx="6"/>
            <a:endCxn id="43" idx="2"/>
          </p:cNvCxnSpPr>
          <p:nvPr/>
        </p:nvCxnSpPr>
        <p:spPr>
          <a:xfrm>
            <a:off x="3048603" y="2168824"/>
            <a:ext cx="43868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rot="5400000">
            <a:off x="2936954" y="1988907"/>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4" name="TextBox 43"/>
          <p:cNvSpPr txBox="1"/>
          <p:nvPr/>
        </p:nvSpPr>
        <p:spPr>
          <a:xfrm rot="5400000">
            <a:off x="3216450" y="1979409"/>
            <a:ext cx="890238" cy="369332"/>
          </a:xfrm>
          <a:prstGeom prst="rect">
            <a:avLst/>
          </a:prstGeom>
          <a:noFill/>
        </p:spPr>
        <p:txBody>
          <a:bodyPr wrap="none" rtlCol="0">
            <a:spAutoFit/>
          </a:bodyPr>
          <a:lstStyle/>
          <a:p>
            <a:r>
              <a:rPr lang="en-US" dirty="0" smtClean="0">
                <a:latin typeface="Arial"/>
                <a:cs typeface="Arial"/>
              </a:rPr>
              <a:t>logistic</a:t>
            </a:r>
            <a:endParaRPr lang="en-US" dirty="0">
              <a:latin typeface="Arial"/>
              <a:cs typeface="Arial"/>
            </a:endParaRPr>
          </a:p>
        </p:txBody>
      </p:sp>
      <p:cxnSp>
        <p:nvCxnSpPr>
          <p:cNvPr id="45" name="Straight Connector 44"/>
          <p:cNvCxnSpPr>
            <a:stCxn id="44" idx="0"/>
            <a:endCxn id="52" idx="2"/>
          </p:cNvCxnSpPr>
          <p:nvPr/>
        </p:nvCxnSpPr>
        <p:spPr>
          <a:xfrm>
            <a:off x="3846235" y="2164075"/>
            <a:ext cx="476501" cy="47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415229" y="1965497"/>
            <a:ext cx="364707" cy="338554"/>
          </a:xfrm>
          <a:prstGeom prst="rect">
            <a:avLst/>
          </a:prstGeom>
          <a:noFill/>
        </p:spPr>
        <p:txBody>
          <a:bodyPr wrap="square" rtlCol="0">
            <a:spAutoFit/>
          </a:bodyPr>
          <a:lstStyle/>
          <a:p>
            <a:r>
              <a:rPr lang="en-US" sz="1600" i="1" dirty="0" smtClean="0">
                <a:latin typeface="Times New Roman"/>
                <a:cs typeface="Times New Roman"/>
              </a:rPr>
              <a:t>y</a:t>
            </a:r>
            <a:endParaRPr lang="en-US" sz="1600" i="1" baseline="-25000" dirty="0">
              <a:latin typeface="Times New Roman"/>
              <a:cs typeface="Times New Roman"/>
            </a:endParaRPr>
          </a:p>
        </p:txBody>
      </p:sp>
      <p:sp>
        <p:nvSpPr>
          <p:cNvPr id="48" name="Oval 47"/>
          <p:cNvSpPr/>
          <p:nvPr/>
        </p:nvSpPr>
        <p:spPr>
          <a:xfrm>
            <a:off x="570378" y="156491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70378" y="21688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70378" y="307617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5400000">
            <a:off x="756996" y="2616895"/>
            <a:ext cx="256501" cy="369332"/>
          </a:xfrm>
          <a:prstGeom prst="rect">
            <a:avLst/>
          </a:prstGeom>
          <a:noFill/>
        </p:spPr>
        <p:txBody>
          <a:bodyPr wrap="square" rtlCol="0">
            <a:spAutoFit/>
          </a:bodyPr>
          <a:lstStyle/>
          <a:p>
            <a:r>
              <a:rPr lang="mr-IN" dirty="0" smtClean="0"/>
              <a:t>…</a:t>
            </a:r>
            <a:endParaRPr lang="en-US" dirty="0"/>
          </a:p>
        </p:txBody>
      </p:sp>
      <p:sp>
        <p:nvSpPr>
          <p:cNvPr id="52" name="Oval 51"/>
          <p:cNvSpPr/>
          <p:nvPr/>
        </p:nvSpPr>
        <p:spPr>
          <a:xfrm>
            <a:off x="4322736"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91403"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 idx="3"/>
            <a:endCxn id="53" idx="2"/>
          </p:cNvCxnSpPr>
          <p:nvPr/>
        </p:nvCxnSpPr>
        <p:spPr>
          <a:xfrm>
            <a:off x="1034634" y="1758023"/>
            <a:ext cx="1556769"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9" idx="6"/>
            <a:endCxn id="53" idx="2"/>
          </p:cNvCxnSpPr>
          <p:nvPr/>
        </p:nvCxnSpPr>
        <p:spPr>
          <a:xfrm flipV="1">
            <a:off x="1027578" y="2168824"/>
            <a:ext cx="1563825"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0" idx="6"/>
            <a:endCxn id="53" idx="2"/>
          </p:cNvCxnSpPr>
          <p:nvPr/>
        </p:nvCxnSpPr>
        <p:spPr>
          <a:xfrm flipV="1">
            <a:off x="1027578" y="2168824"/>
            <a:ext cx="1563825" cy="11359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30969" y="4432601"/>
            <a:ext cx="401209"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73" name="TextBox 72"/>
          <p:cNvSpPr txBox="1"/>
          <p:nvPr/>
        </p:nvSpPr>
        <p:spPr>
          <a:xfrm>
            <a:off x="630969" y="5025469"/>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a:latin typeface="Times New Roman"/>
                <a:cs typeface="Times New Roman"/>
              </a:rPr>
              <a:t>2</a:t>
            </a:r>
          </a:p>
        </p:txBody>
      </p:sp>
      <p:sp>
        <p:nvSpPr>
          <p:cNvPr id="74" name="TextBox 73"/>
          <p:cNvSpPr txBox="1"/>
          <p:nvPr/>
        </p:nvSpPr>
        <p:spPr>
          <a:xfrm>
            <a:off x="2656245" y="4813856"/>
            <a:ext cx="371190"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76" name="TextBox 75"/>
          <p:cNvSpPr txBox="1"/>
          <p:nvPr/>
        </p:nvSpPr>
        <p:spPr>
          <a:xfrm>
            <a:off x="641666" y="3855464"/>
            <a:ext cx="425791"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sp>
        <p:nvSpPr>
          <p:cNvPr id="77" name="Oval 76"/>
          <p:cNvSpPr/>
          <p:nvPr/>
        </p:nvSpPr>
        <p:spPr>
          <a:xfrm>
            <a:off x="567922" y="379969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78" name="TextBox 77"/>
          <p:cNvSpPr txBox="1"/>
          <p:nvPr/>
        </p:nvSpPr>
        <p:spPr>
          <a:xfrm>
            <a:off x="634610" y="5943946"/>
            <a:ext cx="427879" cy="338554"/>
          </a:xfrm>
          <a:prstGeom prst="rect">
            <a:avLst/>
          </a:prstGeom>
          <a:noFill/>
        </p:spPr>
        <p:txBody>
          <a:bodyPr wrap="square" rtlCol="0">
            <a:spAutoFit/>
          </a:bodyPr>
          <a:lstStyle/>
          <a:p>
            <a:r>
              <a:rPr lang="en-US" sz="1600" i="1" dirty="0" err="1" smtClean="0">
                <a:latin typeface="Times New Roman"/>
                <a:cs typeface="Times New Roman"/>
              </a:rPr>
              <a:t>x</a:t>
            </a:r>
            <a:r>
              <a:rPr lang="en-US" sz="1600" i="1" baseline="-25000" dirty="0" err="1" smtClean="0">
                <a:latin typeface="Times New Roman"/>
                <a:cs typeface="Times New Roman"/>
              </a:rPr>
              <a:t>n</a:t>
            </a:r>
            <a:endParaRPr lang="en-US" sz="1600" i="1" baseline="-25000" dirty="0">
              <a:latin typeface="Times New Roman"/>
              <a:cs typeface="Times New Roman"/>
            </a:endParaRPr>
          </a:p>
        </p:txBody>
      </p:sp>
      <p:cxnSp>
        <p:nvCxnSpPr>
          <p:cNvPr id="79" name="Straight Connector 78"/>
          <p:cNvCxnSpPr>
            <a:stCxn id="77" idx="6"/>
            <a:endCxn id="93" idx="2"/>
          </p:cNvCxnSpPr>
          <p:nvPr/>
        </p:nvCxnSpPr>
        <p:spPr>
          <a:xfrm>
            <a:off x="1025122" y="4028295"/>
            <a:ext cx="1566281"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93" idx="6"/>
            <a:endCxn id="84" idx="2"/>
          </p:cNvCxnSpPr>
          <p:nvPr/>
        </p:nvCxnSpPr>
        <p:spPr>
          <a:xfrm>
            <a:off x="3048603" y="5012679"/>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rot="5400000">
            <a:off x="2674388" y="4838738"/>
            <a:ext cx="198072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n>
                <a:solidFill>
                  <a:schemeClr val="tx1"/>
                </a:solidFill>
              </a:ln>
              <a:noFill/>
              <a:latin typeface="Times New Roman"/>
              <a:cs typeface="Times New Roman"/>
            </a:endParaRPr>
          </a:p>
        </p:txBody>
      </p:sp>
      <p:sp>
        <p:nvSpPr>
          <p:cNvPr id="85" name="TextBox 84"/>
          <p:cNvSpPr txBox="1"/>
          <p:nvPr/>
        </p:nvSpPr>
        <p:spPr>
          <a:xfrm rot="5400000">
            <a:off x="3162710" y="4823264"/>
            <a:ext cx="992805" cy="369332"/>
          </a:xfrm>
          <a:prstGeom prst="rect">
            <a:avLst/>
          </a:prstGeom>
          <a:noFill/>
        </p:spPr>
        <p:txBody>
          <a:bodyPr wrap="none" rtlCol="0">
            <a:spAutoFit/>
          </a:bodyPr>
          <a:lstStyle/>
          <a:p>
            <a:r>
              <a:rPr lang="en-US" dirty="0" err="1" smtClean="0">
                <a:latin typeface="Arial"/>
                <a:cs typeface="Arial"/>
              </a:rPr>
              <a:t>softmax</a:t>
            </a:r>
            <a:endParaRPr lang="en-US" dirty="0">
              <a:latin typeface="Arial"/>
              <a:cs typeface="Arial"/>
            </a:endParaRPr>
          </a:p>
        </p:txBody>
      </p:sp>
      <p:cxnSp>
        <p:nvCxnSpPr>
          <p:cNvPr id="86" name="Straight Connector 85"/>
          <p:cNvCxnSpPr>
            <a:stCxn id="85" idx="0"/>
            <a:endCxn id="92" idx="2"/>
          </p:cNvCxnSpPr>
          <p:nvPr/>
        </p:nvCxnSpPr>
        <p:spPr>
          <a:xfrm>
            <a:off x="3843779" y="5007931"/>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384549" y="4809352"/>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88" name="Oval 87"/>
          <p:cNvSpPr/>
          <p:nvPr/>
        </p:nvSpPr>
        <p:spPr>
          <a:xfrm>
            <a:off x="567922" y="440877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9" name="Oval 88"/>
          <p:cNvSpPr/>
          <p:nvPr/>
        </p:nvSpPr>
        <p:spPr>
          <a:xfrm>
            <a:off x="567922" y="50126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0" name="Oval 89"/>
          <p:cNvSpPr/>
          <p:nvPr/>
        </p:nvSpPr>
        <p:spPr>
          <a:xfrm>
            <a:off x="567922" y="59200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1" name="TextBox 90"/>
          <p:cNvSpPr txBox="1"/>
          <p:nvPr/>
        </p:nvSpPr>
        <p:spPr>
          <a:xfrm rot="5400000">
            <a:off x="754540" y="5460750"/>
            <a:ext cx="256501" cy="369332"/>
          </a:xfrm>
          <a:prstGeom prst="rect">
            <a:avLst/>
          </a:prstGeom>
          <a:noFill/>
        </p:spPr>
        <p:txBody>
          <a:bodyPr wrap="square" rtlCol="0">
            <a:spAutoFit/>
          </a:bodyPr>
          <a:lstStyle/>
          <a:p>
            <a:r>
              <a:rPr lang="mr-IN" i="1" dirty="0" smtClean="0">
                <a:latin typeface="Times New Roman"/>
                <a:cs typeface="Times New Roman"/>
              </a:rPr>
              <a:t>…</a:t>
            </a:r>
            <a:endParaRPr lang="en-US" i="1" dirty="0">
              <a:latin typeface="Times New Roman"/>
              <a:cs typeface="Times New Roman"/>
            </a:endParaRPr>
          </a:p>
        </p:txBody>
      </p:sp>
      <p:sp>
        <p:nvSpPr>
          <p:cNvPr id="92" name="Oval 91"/>
          <p:cNvSpPr/>
          <p:nvPr/>
        </p:nvSpPr>
        <p:spPr>
          <a:xfrm>
            <a:off x="4320280"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3" name="Oval 92"/>
          <p:cNvSpPr/>
          <p:nvPr/>
        </p:nvSpPr>
        <p:spPr>
          <a:xfrm>
            <a:off x="2591403"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94" name="Straight Connector 93"/>
          <p:cNvCxnSpPr>
            <a:stCxn id="72" idx="3"/>
            <a:endCxn id="93" idx="2"/>
          </p:cNvCxnSpPr>
          <p:nvPr/>
        </p:nvCxnSpPr>
        <p:spPr>
          <a:xfrm>
            <a:off x="1032178" y="4601878"/>
            <a:ext cx="1559225"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9" idx="6"/>
            <a:endCxn id="93" idx="2"/>
          </p:cNvCxnSpPr>
          <p:nvPr/>
        </p:nvCxnSpPr>
        <p:spPr>
          <a:xfrm flipV="1">
            <a:off x="1025122" y="5012679"/>
            <a:ext cx="1566281"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6"/>
          </p:cNvCxnSpPr>
          <p:nvPr/>
        </p:nvCxnSpPr>
        <p:spPr>
          <a:xfrm flipV="1">
            <a:off x="1025122" y="5025469"/>
            <a:ext cx="1538426" cy="112315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2588947" y="410747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02" name="Oval 101"/>
          <p:cNvSpPr/>
          <p:nvPr/>
        </p:nvSpPr>
        <p:spPr>
          <a:xfrm>
            <a:off x="2591403" y="54628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105" name="Straight Connector 104"/>
          <p:cNvCxnSpPr>
            <a:stCxn id="102" idx="6"/>
          </p:cNvCxnSpPr>
          <p:nvPr/>
        </p:nvCxnSpPr>
        <p:spPr>
          <a:xfrm>
            <a:off x="3048603" y="5691426"/>
            <a:ext cx="425843"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051059" y="4329870"/>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847121" y="5691426"/>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843779" y="4322560"/>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4387891" y="5482197"/>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112" name="Oval 111"/>
          <p:cNvSpPr/>
          <p:nvPr/>
        </p:nvSpPr>
        <p:spPr>
          <a:xfrm>
            <a:off x="4323622" y="54569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3" name="TextBox 112"/>
          <p:cNvSpPr txBox="1"/>
          <p:nvPr/>
        </p:nvSpPr>
        <p:spPr>
          <a:xfrm>
            <a:off x="4384549" y="4126543"/>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114" name="Oval 113"/>
          <p:cNvSpPr/>
          <p:nvPr/>
        </p:nvSpPr>
        <p:spPr>
          <a:xfrm>
            <a:off x="4320280" y="410127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5" name="TextBox 114"/>
          <p:cNvSpPr txBox="1"/>
          <p:nvPr/>
        </p:nvSpPr>
        <p:spPr>
          <a:xfrm>
            <a:off x="2658701" y="5489253"/>
            <a:ext cx="371190"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116" name="TextBox 115"/>
          <p:cNvSpPr txBox="1"/>
          <p:nvPr/>
        </p:nvSpPr>
        <p:spPr>
          <a:xfrm>
            <a:off x="2660845" y="4139425"/>
            <a:ext cx="371190"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1</a:t>
            </a:r>
            <a:endParaRPr lang="en-US" sz="1600" i="1" baseline="-25000" dirty="0">
              <a:latin typeface="Times New Roman"/>
              <a:cs typeface="Times New Roman"/>
            </a:endParaRPr>
          </a:p>
        </p:txBody>
      </p:sp>
      <p:cxnSp>
        <p:nvCxnSpPr>
          <p:cNvPr id="117" name="Straight Connector 116"/>
          <p:cNvCxnSpPr>
            <a:stCxn id="77" idx="6"/>
            <a:endCxn id="101" idx="2"/>
          </p:cNvCxnSpPr>
          <p:nvPr/>
        </p:nvCxnSpPr>
        <p:spPr>
          <a:xfrm>
            <a:off x="1025122" y="4028295"/>
            <a:ext cx="1563825" cy="3077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77" idx="6"/>
            <a:endCxn id="102" idx="2"/>
          </p:cNvCxnSpPr>
          <p:nvPr/>
        </p:nvCxnSpPr>
        <p:spPr>
          <a:xfrm>
            <a:off x="1025122" y="4028295"/>
            <a:ext cx="1566281" cy="16631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72" idx="3"/>
            <a:endCxn id="101" idx="2"/>
          </p:cNvCxnSpPr>
          <p:nvPr/>
        </p:nvCxnSpPr>
        <p:spPr>
          <a:xfrm flipV="1">
            <a:off x="1032178" y="4336072"/>
            <a:ext cx="1556769" cy="26580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72" idx="3"/>
            <a:endCxn id="102" idx="2"/>
          </p:cNvCxnSpPr>
          <p:nvPr/>
        </p:nvCxnSpPr>
        <p:spPr>
          <a:xfrm>
            <a:off x="1032178" y="4601878"/>
            <a:ext cx="1559225" cy="10895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89" idx="6"/>
            <a:endCxn id="101" idx="2"/>
          </p:cNvCxnSpPr>
          <p:nvPr/>
        </p:nvCxnSpPr>
        <p:spPr>
          <a:xfrm flipV="1">
            <a:off x="1025122" y="4336072"/>
            <a:ext cx="1563825" cy="9052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9" idx="6"/>
            <a:endCxn id="102" idx="2"/>
          </p:cNvCxnSpPr>
          <p:nvPr/>
        </p:nvCxnSpPr>
        <p:spPr>
          <a:xfrm>
            <a:off x="1025122" y="5241279"/>
            <a:ext cx="1566281" cy="4501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0" idx="6"/>
            <a:endCxn id="102" idx="2"/>
          </p:cNvCxnSpPr>
          <p:nvPr/>
        </p:nvCxnSpPr>
        <p:spPr>
          <a:xfrm flipV="1">
            <a:off x="1025122" y="5691426"/>
            <a:ext cx="1566281" cy="4572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90" idx="6"/>
            <a:endCxn id="101" idx="2"/>
          </p:cNvCxnSpPr>
          <p:nvPr/>
        </p:nvCxnSpPr>
        <p:spPr>
          <a:xfrm flipV="1">
            <a:off x="1025122" y="4336072"/>
            <a:ext cx="1563825" cy="18125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rot="5400000">
            <a:off x="4665306" y="168273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9" name="Rectangle 148"/>
          <p:cNvSpPr/>
          <p:nvPr/>
        </p:nvSpPr>
        <p:spPr>
          <a:xfrm>
            <a:off x="4908278" y="2028405"/>
            <a:ext cx="791118"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5156118" y="2028405"/>
            <a:ext cx="543278" cy="276999"/>
          </a:xfrm>
          <a:prstGeom prst="rect">
            <a:avLst/>
          </a:prstGeom>
          <a:noFill/>
        </p:spPr>
        <p:txBody>
          <a:bodyPr wrap="square" rtlCol="0">
            <a:spAutoFit/>
          </a:bodyPr>
          <a:lstStyle/>
          <a:p>
            <a:r>
              <a:rPr lang="en-US" sz="1200" dirty="0" smtClean="0">
                <a:solidFill>
                  <a:srgbClr val="FFFFFF"/>
                </a:solidFill>
                <a:latin typeface="Arial"/>
                <a:cs typeface="Arial"/>
              </a:rPr>
              <a:t>0.86</a:t>
            </a:r>
            <a:endParaRPr lang="en-US" sz="1200" dirty="0">
              <a:solidFill>
                <a:srgbClr val="FFFFFF"/>
              </a:solidFill>
              <a:latin typeface="Arial"/>
              <a:cs typeface="Arial"/>
            </a:endParaRPr>
          </a:p>
        </p:txBody>
      </p:sp>
      <p:sp>
        <p:nvSpPr>
          <p:cNvPr id="151" name="Rounded Rectangle 150"/>
          <p:cNvSpPr/>
          <p:nvPr/>
        </p:nvSpPr>
        <p:spPr>
          <a:xfrm rot="5400000">
            <a:off x="4408201" y="4534382"/>
            <a:ext cx="1980720"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2" name="Rectangle 151"/>
          <p:cNvSpPr/>
          <p:nvPr/>
        </p:nvSpPr>
        <p:spPr>
          <a:xfrm>
            <a:off x="4914286" y="4190942"/>
            <a:ext cx="6651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914287" y="5558363"/>
            <a:ext cx="2206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914287" y="4893851"/>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5" name="TextBox 154"/>
          <p:cNvSpPr txBox="1"/>
          <p:nvPr/>
        </p:nvSpPr>
        <p:spPr>
          <a:xfrm>
            <a:off x="5156119" y="4186498"/>
            <a:ext cx="543278" cy="276999"/>
          </a:xfrm>
          <a:prstGeom prst="rect">
            <a:avLst/>
          </a:prstGeom>
          <a:noFill/>
        </p:spPr>
        <p:txBody>
          <a:bodyPr wrap="square" rtlCol="0">
            <a:spAutoFit/>
          </a:bodyPr>
          <a:lstStyle/>
          <a:p>
            <a:r>
              <a:rPr lang="en-US" sz="1200" dirty="0" smtClean="0">
                <a:solidFill>
                  <a:srgbClr val="FFFFFF"/>
                </a:solidFill>
                <a:latin typeface="Arial"/>
                <a:cs typeface="Arial"/>
              </a:rPr>
              <a:t>0.76</a:t>
            </a:r>
            <a:endParaRPr lang="en-US" sz="1200" dirty="0">
              <a:solidFill>
                <a:srgbClr val="FFFFFF"/>
              </a:solidFill>
              <a:latin typeface="Arial"/>
              <a:cs typeface="Arial"/>
            </a:endParaRPr>
          </a:p>
        </p:txBody>
      </p:sp>
      <p:sp>
        <p:nvSpPr>
          <p:cNvPr id="156" name="TextBox 155"/>
          <p:cNvSpPr txBox="1"/>
          <p:nvPr/>
        </p:nvSpPr>
        <p:spPr>
          <a:xfrm>
            <a:off x="5156119" y="4882593"/>
            <a:ext cx="543278" cy="276999"/>
          </a:xfrm>
          <a:prstGeom prst="rect">
            <a:avLst/>
          </a:prstGeom>
          <a:noFill/>
        </p:spPr>
        <p:txBody>
          <a:bodyPr wrap="square" rtlCol="0">
            <a:spAutoFit/>
          </a:bodyPr>
          <a:lstStyle/>
          <a:p>
            <a:r>
              <a:rPr lang="en-US" sz="1200" dirty="0" smtClean="0">
                <a:latin typeface="Arial"/>
                <a:cs typeface="Arial"/>
              </a:rPr>
              <a:t>0.05</a:t>
            </a:r>
            <a:endParaRPr lang="en-US" sz="1200" dirty="0">
              <a:latin typeface="Arial"/>
              <a:cs typeface="Arial"/>
            </a:endParaRPr>
          </a:p>
        </p:txBody>
      </p:sp>
      <p:sp>
        <p:nvSpPr>
          <p:cNvPr id="157" name="TextBox 156"/>
          <p:cNvSpPr txBox="1"/>
          <p:nvPr/>
        </p:nvSpPr>
        <p:spPr>
          <a:xfrm>
            <a:off x="5156119" y="5566781"/>
            <a:ext cx="543278" cy="276999"/>
          </a:xfrm>
          <a:prstGeom prst="rect">
            <a:avLst/>
          </a:prstGeom>
          <a:noFill/>
        </p:spPr>
        <p:txBody>
          <a:bodyPr wrap="square" rtlCol="0">
            <a:spAutoFit/>
          </a:bodyPr>
          <a:lstStyle/>
          <a:p>
            <a:r>
              <a:rPr lang="en-US" sz="1200" dirty="0" smtClean="0">
                <a:latin typeface="Arial"/>
                <a:cs typeface="Arial"/>
              </a:rPr>
              <a:t>0.19</a:t>
            </a:r>
            <a:endParaRPr lang="en-US" sz="1200" dirty="0">
              <a:latin typeface="Arial"/>
              <a:cs typeface="Arial"/>
            </a:endParaRPr>
          </a:p>
        </p:txBody>
      </p:sp>
      <p:sp>
        <p:nvSpPr>
          <p:cNvPr id="160"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Logistic Regression: </a:t>
            </a:r>
            <a:r>
              <a:rPr lang="en-US" sz="1800" dirty="0" smtClean="0">
                <a:latin typeface="Arial"/>
                <a:cs typeface="Arial"/>
              </a:rPr>
              <a:t>Representations and Inference</a:t>
            </a:r>
            <a:endParaRPr lang="en-US" sz="1800" dirty="0">
              <a:latin typeface="Arial"/>
              <a:cs typeface="Arial"/>
            </a:endParaRPr>
          </a:p>
        </p:txBody>
      </p:sp>
      <p:pic>
        <p:nvPicPr>
          <p:cNvPr id="162" name="Picture 161" descr="logistic_regression_multiclass_eq.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651" y="6107226"/>
            <a:ext cx="2032319" cy="643848"/>
          </a:xfrm>
          <a:prstGeom prst="rect">
            <a:avLst/>
          </a:prstGeom>
        </p:spPr>
      </p:pic>
      <p:pic>
        <p:nvPicPr>
          <p:cNvPr id="163" name="Picture 162" descr="logistic_regression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229" y="6123432"/>
            <a:ext cx="1324323" cy="627642"/>
          </a:xfrm>
          <a:prstGeom prst="rect">
            <a:avLst/>
          </a:prstGeom>
        </p:spPr>
      </p:pic>
      <p:pic>
        <p:nvPicPr>
          <p:cNvPr id="164" name="Picture 163" descr="logistic_regression_binary_eq.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099" y="2948808"/>
            <a:ext cx="1890871" cy="669172"/>
          </a:xfrm>
          <a:prstGeom prst="rect">
            <a:avLst/>
          </a:prstGeom>
        </p:spPr>
      </p:pic>
      <p:pic>
        <p:nvPicPr>
          <p:cNvPr id="165" name="Picture 164" descr="logistics_regression_1.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4866" y="3033838"/>
            <a:ext cx="1204530" cy="509854"/>
          </a:xfrm>
          <a:prstGeom prst="rect">
            <a:avLst/>
          </a:prstGeom>
        </p:spPr>
      </p:pic>
    </p:spTree>
    <p:extLst>
      <p:ext uri="{BB962C8B-B14F-4D97-AF65-F5344CB8AC3E}">
        <p14:creationId xmlns:p14="http://schemas.microsoft.com/office/powerpoint/2010/main" val="2694846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6"/>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1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2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1"/>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4"/>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3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5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5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5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5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5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5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6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8" grpId="0"/>
      <p:bldP spid="19" grpId="0"/>
      <p:bldP spid="20" grpId="0" animBg="1"/>
      <p:bldP spid="23" grpId="0"/>
      <p:bldP spid="25" grpId="0"/>
      <p:bldP spid="26" grpId="0"/>
      <p:bldP spid="28" grpId="0"/>
      <p:bldP spid="30" grpId="0" animBg="1"/>
      <p:bldP spid="31" grpId="0" animBg="1"/>
      <p:bldP spid="43" grpId="0" animBg="1"/>
      <p:bldP spid="44" grpId="0"/>
      <p:bldP spid="47" grpId="0"/>
      <p:bldP spid="48" grpId="0" animBg="1"/>
      <p:bldP spid="49" grpId="0" animBg="1"/>
      <p:bldP spid="50" grpId="0" animBg="1"/>
      <p:bldP spid="51" grpId="0"/>
      <p:bldP spid="52" grpId="0" animBg="1"/>
      <p:bldP spid="53" grpId="0" animBg="1"/>
      <p:bldP spid="72" grpId="0"/>
      <p:bldP spid="73" grpId="0"/>
      <p:bldP spid="74" grpId="0"/>
      <p:bldP spid="76" grpId="0"/>
      <p:bldP spid="77" grpId="0" animBg="1"/>
      <p:bldP spid="78" grpId="0"/>
      <p:bldP spid="84" grpId="0" animBg="1"/>
      <p:bldP spid="85" grpId="0"/>
      <p:bldP spid="87" grpId="0"/>
      <p:bldP spid="88" grpId="0" animBg="1"/>
      <p:bldP spid="89" grpId="0" animBg="1"/>
      <p:bldP spid="90" grpId="0" animBg="1"/>
      <p:bldP spid="91" grpId="0"/>
      <p:bldP spid="92" grpId="0" animBg="1"/>
      <p:bldP spid="93" grpId="0" animBg="1"/>
      <p:bldP spid="101" grpId="0" animBg="1"/>
      <p:bldP spid="102" grpId="0" animBg="1"/>
      <p:bldP spid="111" grpId="0"/>
      <p:bldP spid="112" grpId="0" animBg="1"/>
      <p:bldP spid="113" grpId="0"/>
      <p:bldP spid="114" grpId="0" animBg="1"/>
      <p:bldP spid="115" grpId="0"/>
      <p:bldP spid="116" grpId="0"/>
      <p:bldP spid="148" grpId="0" animBg="1"/>
      <p:bldP spid="149" grpId="0" animBg="1"/>
      <p:bldP spid="150" grpId="0"/>
      <p:bldP spid="151" grpId="0" animBg="1"/>
      <p:bldP spid="152" grpId="0" animBg="1"/>
      <p:bldP spid="153" grpId="0" animBg="1"/>
      <p:bldP spid="154" grpId="0" animBg="1"/>
      <p:bldP spid="155" grpId="0"/>
      <p:bldP spid="156" grpId="0"/>
      <p:bldP spid="15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Linearly Separable vs. Not Linearly Separable</a:t>
            </a:r>
            <a:endParaRPr lang="en-US" sz="1800" dirty="0">
              <a:latin typeface="Arial"/>
              <a:cs typeface="Arial"/>
            </a:endParaRPr>
          </a:p>
        </p:txBody>
      </p:sp>
      <p:pic>
        <p:nvPicPr>
          <p:cNvPr id="4" name="Picture 3"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08578"/>
            <a:ext cx="8229600" cy="2329339"/>
          </a:xfrm>
          <a:prstGeom prst="rect">
            <a:avLst/>
          </a:prstGeom>
        </p:spPr>
      </p:pic>
      <p:sp>
        <p:nvSpPr>
          <p:cNvPr id="5" name="TextBox 4"/>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40032562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33409"/>
            <a:ext cx="7772400" cy="5646390"/>
          </a:xfrm>
        </p:spPr>
        <p:txBody>
          <a:bodyPr>
            <a:normAutofit fontScale="90000"/>
          </a:bodyPr>
          <a:lstStyle/>
          <a:p>
            <a:r>
              <a:rPr lang="en-US" dirty="0" smtClean="0"/>
              <a:t>Logistic Regression</a:t>
            </a:r>
            <a:br>
              <a:rPr lang="en-US" dirty="0" smtClean="0"/>
            </a:br>
            <a:r>
              <a:rPr lang="en-US" dirty="0" smtClean="0"/>
              <a:t>&amp;</a:t>
            </a:r>
            <a:br>
              <a:rPr lang="en-US" dirty="0" smtClean="0"/>
            </a:br>
            <a:r>
              <a:rPr lang="en-US" dirty="0" smtClean="0"/>
              <a:t>Linear </a:t>
            </a:r>
            <a:r>
              <a:rPr lang="en-US" dirty="0" err="1" smtClean="0"/>
              <a:t>separability</a:t>
            </a:r>
            <a:r>
              <a:rPr lang="en-US" dirty="0" smtClean="0"/>
              <a:t/>
            </a:r>
            <a:br>
              <a:rPr lang="en-US" dirty="0" smtClean="0"/>
            </a:br>
            <a:r>
              <a:rPr lang="en-US" dirty="0"/>
              <a:t/>
            </a:r>
            <a:br>
              <a:rPr lang="en-US" dirty="0"/>
            </a:br>
            <a:r>
              <a:rPr lang="en-US" sz="2000" dirty="0"/>
              <a:t>Experiment on </a:t>
            </a:r>
            <a:r>
              <a:rPr lang="en-US" sz="2000" i="1" dirty="0"/>
              <a:t>toy_data_3.csv </a:t>
            </a:r>
            <a:r>
              <a:rPr lang="en-US" sz="2000" dirty="0"/>
              <a:t>and</a:t>
            </a:r>
            <a:r>
              <a:rPr lang="en-US" sz="2000" i="1" dirty="0"/>
              <a:t> toy_data_8.csv</a:t>
            </a:r>
            <a:r>
              <a:rPr lang="en-US" sz="2000" dirty="0" smtClean="0"/>
              <a:t>.</a:t>
            </a:r>
            <a:br>
              <a:rPr lang="en-US" sz="2000" dirty="0" smtClean="0"/>
            </a:br>
            <a:r>
              <a:rPr lang="en-US" sz="2000" dirty="0"/>
              <a:t/>
            </a:r>
            <a:br>
              <a:rPr lang="en-US" sz="2000" dirty="0"/>
            </a:br>
            <a:r>
              <a:rPr lang="en-US" sz="2000" dirty="0" smtClean="0"/>
              <a:t>Logistic </a:t>
            </a:r>
            <a:r>
              <a:rPr lang="en-US" sz="2000" dirty="0" smtClean="0"/>
              <a:t>regression is a linear classifier. Why?</a:t>
            </a:r>
            <a:br>
              <a:rPr lang="en-US" sz="2000" dirty="0" smtClean="0"/>
            </a:br>
            <a:r>
              <a:rPr lang="en-US" sz="1600" dirty="0" smtClean="0"/>
              <a:t>(Hint: logistic function)</a:t>
            </a:r>
            <a:r>
              <a:rPr lang="en-US" sz="1600" dirty="0" smtClean="0"/>
              <a:t/>
            </a:r>
            <a:br>
              <a:rPr lang="en-US" sz="1600" dirty="0" smtClean="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smtClean="0"/>
              <a:t/>
            </a:r>
            <a:br>
              <a:rPr lang="en-US" sz="1600" dirty="0" smtClean="0"/>
            </a:b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pic>
        <p:nvPicPr>
          <p:cNvPr id="5" name="Picture 4"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684" y="4785416"/>
            <a:ext cx="2318333" cy="1738750"/>
          </a:xfrm>
          <a:prstGeom prst="rect">
            <a:avLst/>
          </a:prstGeom>
        </p:spPr>
      </p:pic>
      <p:pic>
        <p:nvPicPr>
          <p:cNvPr id="6" name="Picture 5" descr="logistics_regression_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17" y="4984834"/>
            <a:ext cx="859055" cy="363621"/>
          </a:xfrm>
          <a:prstGeom prst="rect">
            <a:avLst/>
          </a:prstGeom>
        </p:spPr>
      </p:pic>
    </p:spTree>
    <p:extLst>
      <p:ext uri="{BB962C8B-B14F-4D97-AF65-F5344CB8AC3E}">
        <p14:creationId xmlns:p14="http://schemas.microsoft.com/office/powerpoint/2010/main" val="3301338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Regularization</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93" y="2113570"/>
            <a:ext cx="3657600" cy="2861175"/>
          </a:xfrm>
          <a:prstGeom prst="rect">
            <a:avLst/>
          </a:prstGeom>
        </p:spPr>
      </p:pic>
      <p:pic>
        <p:nvPicPr>
          <p:cNvPr id="6" name="Picture 5"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393" y="2113570"/>
            <a:ext cx="3657600" cy="2886190"/>
          </a:xfrm>
          <a:prstGeom prst="rect">
            <a:avLst/>
          </a:prstGeom>
        </p:spPr>
      </p:pic>
      <p:sp>
        <p:nvSpPr>
          <p:cNvPr id="7" name="TextBox 6"/>
          <p:cNvSpPr txBox="1"/>
          <p:nvPr/>
        </p:nvSpPr>
        <p:spPr>
          <a:xfrm>
            <a:off x="457200" y="1585063"/>
            <a:ext cx="3004290" cy="338554"/>
          </a:xfrm>
          <a:prstGeom prst="rect">
            <a:avLst/>
          </a:prstGeom>
          <a:noFill/>
        </p:spPr>
        <p:txBody>
          <a:bodyPr wrap="square" rtlCol="0">
            <a:spAutoFit/>
          </a:bodyPr>
          <a:lstStyle/>
          <a:p>
            <a:r>
              <a:rPr lang="en-US" sz="1600" dirty="0" smtClean="0">
                <a:latin typeface="Arial"/>
                <a:cs typeface="Arial"/>
              </a:rPr>
              <a:t>L2 </a:t>
            </a:r>
            <a:r>
              <a:rPr lang="en-US" sz="1600" dirty="0" smtClean="0">
                <a:latin typeface="Arial"/>
                <a:cs typeface="Arial"/>
              </a:rPr>
              <a:t>regularization (Ridge):</a:t>
            </a:r>
            <a:endParaRPr lang="en-US" sz="1600" dirty="0">
              <a:latin typeface="Arial"/>
              <a:cs typeface="Arial"/>
            </a:endParaRPr>
          </a:p>
        </p:txBody>
      </p:sp>
      <p:sp>
        <p:nvSpPr>
          <p:cNvPr id="8" name="TextBox 7"/>
          <p:cNvSpPr txBox="1"/>
          <p:nvPr/>
        </p:nvSpPr>
        <p:spPr>
          <a:xfrm>
            <a:off x="4567392" y="1585063"/>
            <a:ext cx="2741581" cy="338554"/>
          </a:xfrm>
          <a:prstGeom prst="rect">
            <a:avLst/>
          </a:prstGeom>
          <a:noFill/>
        </p:spPr>
        <p:txBody>
          <a:bodyPr wrap="square" rtlCol="0">
            <a:spAutoFit/>
          </a:bodyPr>
          <a:lstStyle/>
          <a:p>
            <a:r>
              <a:rPr lang="en-US" sz="1600" dirty="0" smtClean="0">
                <a:latin typeface="Arial"/>
                <a:cs typeface="Arial"/>
              </a:rPr>
              <a:t>L1 </a:t>
            </a:r>
            <a:r>
              <a:rPr lang="en-US" sz="1600" dirty="0" smtClean="0">
                <a:latin typeface="Arial"/>
                <a:cs typeface="Arial"/>
              </a:rPr>
              <a:t>regularization (Lasso):</a:t>
            </a:r>
            <a:endParaRPr lang="en-US" sz="1600" dirty="0">
              <a:latin typeface="Arial"/>
              <a:cs typeface="Arial"/>
            </a:endParaRPr>
          </a:p>
        </p:txBody>
      </p:sp>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Images from </a:t>
            </a:r>
            <a:endParaRPr lang="en-US" sz="800" dirty="0" smtClean="0">
              <a:latin typeface="Arial"/>
              <a:cs typeface="Arial"/>
            </a:endParaRPr>
          </a:p>
          <a:p>
            <a:r>
              <a:rPr lang="en-US" sz="800" dirty="0" smtClean="0">
                <a:latin typeface="Arial"/>
                <a:cs typeface="Arial"/>
                <a:hlinkClick r:id="rId4"/>
              </a:rPr>
              <a:t>https</a:t>
            </a:r>
            <a:r>
              <a:rPr lang="en-US" sz="800" dirty="0">
                <a:latin typeface="Arial"/>
                <a:cs typeface="Arial"/>
                <a:hlinkClick r:id="rId4"/>
              </a:rPr>
              <a:t>://github.com/rasbt/python-machine-learning-book-2nd-</a:t>
            </a:r>
            <a:r>
              <a:rPr lang="en-US" sz="800" dirty="0" smtClean="0">
                <a:latin typeface="Arial"/>
                <a:cs typeface="Arial"/>
                <a:hlinkClick r:id="rId4"/>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9270492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Regularization</a:t>
            </a:r>
            <a:r>
              <a:rPr lang="en-US" dirty="0" smtClean="0"/>
              <a:t/>
            </a:r>
            <a:br>
              <a:rPr lang="en-US" dirty="0" smtClean="0"/>
            </a:br>
            <a:r>
              <a:rPr lang="en-US" dirty="0"/>
              <a:t/>
            </a:r>
            <a:br>
              <a:rPr lang="en-US" dirty="0"/>
            </a:br>
            <a:r>
              <a:rPr lang="en-US" sz="2000" dirty="0"/>
              <a:t>Experiment on </a:t>
            </a:r>
            <a:r>
              <a:rPr lang="en-US" sz="2000" i="1" dirty="0"/>
              <a:t>toy_data_1.csv</a:t>
            </a:r>
            <a:r>
              <a:rPr lang="en-US" sz="2000" dirty="0" smtClean="0"/>
              <a:t>.</a:t>
            </a:r>
            <a:br>
              <a:rPr lang="en-US" sz="2000" dirty="0" smtClean="0"/>
            </a:br>
            <a:r>
              <a:rPr lang="en-US" sz="2000" dirty="0"/>
              <a:t/>
            </a:r>
            <a:br>
              <a:rPr lang="en-US" sz="2000" dirty="0"/>
            </a:br>
            <a:r>
              <a:rPr lang="en-US" sz="2000" dirty="0" smtClean="0"/>
              <a:t>First, use L1 regularization.</a:t>
            </a:r>
            <a:r>
              <a:rPr lang="en-US" sz="2000" dirty="0"/>
              <a:t/>
            </a:r>
            <a:br>
              <a:rPr lang="en-US" sz="2000" dirty="0"/>
            </a:br>
            <a:r>
              <a:rPr lang="en-US" sz="2000" dirty="0" smtClean="0"/>
              <a:t>Set penalty to 0.01, 0.1, 1, 10, 100.</a:t>
            </a:r>
            <a:br>
              <a:rPr lang="en-US" sz="2000" dirty="0" smtClean="0"/>
            </a:br>
            <a:r>
              <a:rPr lang="en-US" sz="2000" dirty="0" smtClean="0"/>
              <a:t/>
            </a:r>
            <a:br>
              <a:rPr lang="en-US" sz="2000" dirty="0" smtClean="0"/>
            </a:br>
            <a:r>
              <a:rPr lang="en-US" sz="2000" dirty="0" smtClean="0"/>
              <a:t>Next use L2 regularization.</a:t>
            </a:r>
            <a:br>
              <a:rPr lang="en-US" sz="2000" dirty="0" smtClean="0"/>
            </a:br>
            <a:r>
              <a:rPr lang="en-US" sz="2000" dirty="0"/>
              <a:t>Set penalty to </a:t>
            </a:r>
            <a:r>
              <a:rPr lang="en-US" sz="2000" dirty="0" smtClean="0"/>
              <a:t>0.0001, 0.001, 0.01</a:t>
            </a:r>
            <a:r>
              <a:rPr lang="en-US" sz="2000" dirty="0"/>
              <a:t>, 0.1, 1, 10, 100.</a:t>
            </a:r>
            <a:br>
              <a:rPr lang="en-US" sz="2000" dirty="0"/>
            </a:br>
            <a:r>
              <a:rPr lang="en-US" sz="2000" dirty="0" smtClean="0"/>
              <a:t/>
            </a:r>
            <a:br>
              <a:rPr lang="en-US" sz="2000" dirty="0" smtClean="0"/>
            </a:br>
            <a:r>
              <a:rPr lang="en-US" sz="2000" dirty="0"/>
              <a:t>Examine the decision boundary and explain what you observe</a:t>
            </a:r>
            <a:r>
              <a:rPr lang="en-US" sz="2000" dirty="0" smtClean="0"/>
              <a:t>.</a:t>
            </a:r>
            <a:br>
              <a:rPr lang="en-US" sz="2000" dirty="0" smtClean="0"/>
            </a:br>
            <a:r>
              <a:rPr lang="en-US" sz="2000" dirty="0" smtClean="0"/>
              <a:t>(Note: penalty C is the </a:t>
            </a:r>
            <a:r>
              <a:rPr lang="en-US" sz="2000" i="1" dirty="0" smtClean="0"/>
              <a:t>inverse</a:t>
            </a:r>
            <a:r>
              <a:rPr lang="en-US" sz="2000" dirty="0" smtClean="0"/>
              <a:t> of regularization strength)</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3966002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Neural Network</a:t>
            </a:r>
            <a:r>
              <a:rPr lang="en-US" sz="2400" i="1" smtClean="0">
                <a:latin typeface="Arial"/>
                <a:cs typeface="Arial"/>
              </a:rPr>
              <a:t>: </a:t>
            </a:r>
            <a:r>
              <a:rPr lang="en-US" sz="1800" smtClean="0">
                <a:latin typeface="Arial"/>
                <a:cs typeface="Arial"/>
              </a:rPr>
              <a:t>Representations</a:t>
            </a:r>
            <a:endParaRPr lang="en-US" sz="1800" dirty="0">
              <a:latin typeface="Arial"/>
              <a:cs typeface="Arial"/>
            </a:endParaRPr>
          </a:p>
        </p:txBody>
      </p:sp>
      <p:sp>
        <p:nvSpPr>
          <p:cNvPr id="101" name="TextBox 100"/>
          <p:cNvSpPr txBox="1"/>
          <p:nvPr/>
        </p:nvSpPr>
        <p:spPr>
          <a:xfrm>
            <a:off x="715332" y="2605059"/>
            <a:ext cx="401209"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102" name="TextBox 101"/>
          <p:cNvSpPr txBox="1"/>
          <p:nvPr/>
        </p:nvSpPr>
        <p:spPr>
          <a:xfrm>
            <a:off x="715332" y="3197927"/>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a:latin typeface="Times New Roman"/>
                <a:cs typeface="Times New Roman"/>
              </a:rPr>
              <a:t>2</a:t>
            </a:r>
          </a:p>
        </p:txBody>
      </p:sp>
      <p:sp>
        <p:nvSpPr>
          <p:cNvPr id="103" name="TextBox 102"/>
          <p:cNvSpPr txBox="1"/>
          <p:nvPr/>
        </p:nvSpPr>
        <p:spPr>
          <a:xfrm>
            <a:off x="1913841" y="3310890"/>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104" name="TextBox 103"/>
          <p:cNvSpPr txBox="1"/>
          <p:nvPr/>
        </p:nvSpPr>
        <p:spPr>
          <a:xfrm>
            <a:off x="726029" y="2027922"/>
            <a:ext cx="425791"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sp>
        <p:nvSpPr>
          <p:cNvPr id="105" name="Oval 104"/>
          <p:cNvSpPr/>
          <p:nvPr/>
        </p:nvSpPr>
        <p:spPr>
          <a:xfrm>
            <a:off x="652285" y="19721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718973" y="4116404"/>
            <a:ext cx="427879" cy="338554"/>
          </a:xfrm>
          <a:prstGeom prst="rect">
            <a:avLst/>
          </a:prstGeom>
          <a:noFill/>
        </p:spPr>
        <p:txBody>
          <a:bodyPr wrap="square" rtlCol="0">
            <a:spAutoFit/>
          </a:bodyPr>
          <a:lstStyle/>
          <a:p>
            <a:r>
              <a:rPr lang="en-US" sz="1600" i="1" dirty="0" err="1" smtClean="0">
                <a:latin typeface="Times New Roman"/>
                <a:cs typeface="Times New Roman"/>
              </a:rPr>
              <a:t>x</a:t>
            </a:r>
            <a:r>
              <a:rPr lang="en-US" sz="1600" i="1" baseline="-25000" dirty="0" err="1" smtClean="0">
                <a:latin typeface="Times New Roman"/>
                <a:cs typeface="Times New Roman"/>
              </a:rPr>
              <a:t>n</a:t>
            </a:r>
            <a:endParaRPr lang="en-US" sz="1600" i="1" baseline="-25000" dirty="0">
              <a:latin typeface="Times New Roman"/>
              <a:cs typeface="Times New Roman"/>
            </a:endParaRPr>
          </a:p>
        </p:txBody>
      </p:sp>
      <p:cxnSp>
        <p:nvCxnSpPr>
          <p:cNvPr id="107" name="Straight Connector 106"/>
          <p:cNvCxnSpPr>
            <a:stCxn id="105" idx="6"/>
            <a:endCxn id="118" idx="2"/>
          </p:cNvCxnSpPr>
          <p:nvPr/>
        </p:nvCxnSpPr>
        <p:spPr>
          <a:xfrm>
            <a:off x="1109485" y="2200753"/>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18" idx="6"/>
            <a:endCxn id="109" idx="2"/>
          </p:cNvCxnSpPr>
          <p:nvPr/>
        </p:nvCxnSpPr>
        <p:spPr>
          <a:xfrm flipV="1">
            <a:off x="2306199" y="3508633"/>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rot="5400000">
            <a:off x="1747010" y="3211900"/>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10" name="TextBox 109"/>
          <p:cNvSpPr txBox="1"/>
          <p:nvPr/>
        </p:nvSpPr>
        <p:spPr>
          <a:xfrm rot="5400000">
            <a:off x="1740878" y="3237038"/>
            <a:ext cx="2032452" cy="553998"/>
          </a:xfrm>
          <a:prstGeom prst="rect">
            <a:avLst/>
          </a:prstGeom>
          <a:noFill/>
        </p:spPr>
        <p:txBody>
          <a:bodyPr wrap="none" rtlCol="0">
            <a:spAutoFit/>
          </a:bodyPr>
          <a:lstStyle/>
          <a:p>
            <a:pPr algn="ctr"/>
            <a:r>
              <a:rPr lang="en-US" dirty="0">
                <a:latin typeface="Arial"/>
                <a:cs typeface="Arial"/>
              </a:rPr>
              <a:t>a</a:t>
            </a:r>
            <a:r>
              <a:rPr lang="en-US" dirty="0" smtClean="0">
                <a:latin typeface="Arial"/>
                <a:cs typeface="Arial"/>
              </a:rPr>
              <a:t>ctivation function</a:t>
            </a:r>
          </a:p>
          <a:p>
            <a:pPr algn="ctr"/>
            <a:r>
              <a:rPr lang="en-US" sz="1200" dirty="0" smtClean="0">
                <a:latin typeface="Arial"/>
                <a:cs typeface="Arial"/>
              </a:rPr>
              <a:t>(linear, </a:t>
            </a:r>
            <a:r>
              <a:rPr lang="en-US" sz="1200" dirty="0" err="1" smtClean="0">
                <a:latin typeface="Arial"/>
                <a:cs typeface="Arial"/>
              </a:rPr>
              <a:t>relu</a:t>
            </a:r>
            <a:r>
              <a:rPr lang="en-US" sz="1200" dirty="0" smtClean="0">
                <a:latin typeface="Arial"/>
                <a:cs typeface="Arial"/>
              </a:rPr>
              <a:t>, logistic, </a:t>
            </a:r>
            <a:r>
              <a:rPr lang="en-US" sz="1200" dirty="0" err="1" smtClean="0">
                <a:latin typeface="Arial"/>
                <a:cs typeface="Arial"/>
              </a:rPr>
              <a:t>tanh</a:t>
            </a:r>
            <a:r>
              <a:rPr lang="en-US" sz="1200" dirty="0" smtClean="0">
                <a:latin typeface="Arial"/>
                <a:cs typeface="Arial"/>
              </a:rPr>
              <a:t>)</a:t>
            </a:r>
            <a:endParaRPr lang="en-US" sz="1200" dirty="0">
              <a:latin typeface="Arial"/>
              <a:cs typeface="Arial"/>
            </a:endParaRPr>
          </a:p>
        </p:txBody>
      </p:sp>
      <p:cxnSp>
        <p:nvCxnSpPr>
          <p:cNvPr id="111" name="Straight Connector 110"/>
          <p:cNvCxnSpPr>
            <a:stCxn id="110" idx="0"/>
            <a:endCxn id="117" idx="2"/>
          </p:cNvCxnSpPr>
          <p:nvPr/>
        </p:nvCxnSpPr>
        <p:spPr>
          <a:xfrm>
            <a:off x="3034103" y="3514037"/>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3261142" y="3305232"/>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113" name="Oval 112"/>
          <p:cNvSpPr/>
          <p:nvPr/>
        </p:nvSpPr>
        <p:spPr>
          <a:xfrm>
            <a:off x="652285" y="258123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652285" y="318513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652285" y="40924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rot="5400000">
            <a:off x="838903" y="3633208"/>
            <a:ext cx="256501" cy="369332"/>
          </a:xfrm>
          <a:prstGeom prst="rect">
            <a:avLst/>
          </a:prstGeom>
          <a:noFill/>
        </p:spPr>
        <p:txBody>
          <a:bodyPr wrap="square" rtlCol="0">
            <a:spAutoFit/>
          </a:bodyPr>
          <a:lstStyle/>
          <a:p>
            <a:r>
              <a:rPr lang="mr-IN" dirty="0" smtClean="0"/>
              <a:t>…</a:t>
            </a:r>
            <a:endParaRPr lang="en-US" dirty="0"/>
          </a:p>
        </p:txBody>
      </p:sp>
      <p:sp>
        <p:nvSpPr>
          <p:cNvPr id="117" name="Oval 116"/>
          <p:cNvSpPr/>
          <p:nvPr/>
        </p:nvSpPr>
        <p:spPr>
          <a:xfrm>
            <a:off x="3200215" y="32873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1848999" y="32811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01" idx="3"/>
            <a:endCxn id="118" idx="2"/>
          </p:cNvCxnSpPr>
          <p:nvPr/>
        </p:nvCxnSpPr>
        <p:spPr>
          <a:xfrm>
            <a:off x="1116541" y="2774336"/>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14" idx="6"/>
            <a:endCxn id="118" idx="2"/>
          </p:cNvCxnSpPr>
          <p:nvPr/>
        </p:nvCxnSpPr>
        <p:spPr>
          <a:xfrm>
            <a:off x="1109485" y="3413737"/>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15" idx="6"/>
            <a:endCxn id="118" idx="2"/>
          </p:cNvCxnSpPr>
          <p:nvPr/>
        </p:nvCxnSpPr>
        <p:spPr>
          <a:xfrm flipV="1">
            <a:off x="1109485" y="3509713"/>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1846543" y="260450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1848999" y="395986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a:stCxn id="123" idx="6"/>
          </p:cNvCxnSpPr>
          <p:nvPr/>
        </p:nvCxnSpPr>
        <p:spPr>
          <a:xfrm>
            <a:off x="2306199" y="4188460"/>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22" idx="6"/>
          </p:cNvCxnSpPr>
          <p:nvPr/>
        </p:nvCxnSpPr>
        <p:spPr>
          <a:xfrm>
            <a:off x="2303743" y="2833106"/>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9" idx="2"/>
          </p:cNvCxnSpPr>
          <p:nvPr/>
        </p:nvCxnSpPr>
        <p:spPr>
          <a:xfrm>
            <a:off x="3034103" y="4228865"/>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034103" y="2821238"/>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3264484" y="4013357"/>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129" name="Oval 128"/>
          <p:cNvSpPr/>
          <p:nvPr/>
        </p:nvSpPr>
        <p:spPr>
          <a:xfrm>
            <a:off x="3200215" y="400026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p:cNvSpPr txBox="1"/>
          <p:nvPr/>
        </p:nvSpPr>
        <p:spPr>
          <a:xfrm>
            <a:off x="3261142" y="2636535"/>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131" name="Oval 130"/>
          <p:cNvSpPr/>
          <p:nvPr/>
        </p:nvSpPr>
        <p:spPr>
          <a:xfrm>
            <a:off x="3195638" y="261585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1916297" y="3986287"/>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133" name="TextBox 132"/>
          <p:cNvSpPr txBox="1"/>
          <p:nvPr/>
        </p:nvSpPr>
        <p:spPr>
          <a:xfrm>
            <a:off x="1918441" y="2636459"/>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1</a:t>
            </a:r>
            <a:endParaRPr lang="en-US" sz="1600" i="1" baseline="-25000" dirty="0">
              <a:latin typeface="Times New Roman"/>
              <a:cs typeface="Times New Roman"/>
            </a:endParaRPr>
          </a:p>
        </p:txBody>
      </p:sp>
      <p:cxnSp>
        <p:nvCxnSpPr>
          <p:cNvPr id="134" name="Straight Connector 133"/>
          <p:cNvCxnSpPr>
            <a:stCxn id="105" idx="6"/>
            <a:endCxn id="122" idx="2"/>
          </p:cNvCxnSpPr>
          <p:nvPr/>
        </p:nvCxnSpPr>
        <p:spPr>
          <a:xfrm>
            <a:off x="1109485" y="2200753"/>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05" idx="6"/>
            <a:endCxn id="123" idx="2"/>
          </p:cNvCxnSpPr>
          <p:nvPr/>
        </p:nvCxnSpPr>
        <p:spPr>
          <a:xfrm>
            <a:off x="1109485" y="2200753"/>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01" idx="3"/>
            <a:endCxn id="122" idx="2"/>
          </p:cNvCxnSpPr>
          <p:nvPr/>
        </p:nvCxnSpPr>
        <p:spPr>
          <a:xfrm>
            <a:off x="1116541" y="2774336"/>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01" idx="3"/>
            <a:endCxn id="123" idx="2"/>
          </p:cNvCxnSpPr>
          <p:nvPr/>
        </p:nvCxnSpPr>
        <p:spPr>
          <a:xfrm>
            <a:off x="1116541" y="2774336"/>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14" idx="6"/>
            <a:endCxn id="122" idx="2"/>
          </p:cNvCxnSpPr>
          <p:nvPr/>
        </p:nvCxnSpPr>
        <p:spPr>
          <a:xfrm flipV="1">
            <a:off x="1109485" y="2833106"/>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4" idx="6"/>
            <a:endCxn id="123" idx="2"/>
          </p:cNvCxnSpPr>
          <p:nvPr/>
        </p:nvCxnSpPr>
        <p:spPr>
          <a:xfrm>
            <a:off x="1109485" y="3413737"/>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5" idx="6"/>
            <a:endCxn id="123" idx="2"/>
          </p:cNvCxnSpPr>
          <p:nvPr/>
        </p:nvCxnSpPr>
        <p:spPr>
          <a:xfrm flipV="1">
            <a:off x="1109485" y="4188460"/>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5" idx="6"/>
            <a:endCxn id="122" idx="2"/>
          </p:cNvCxnSpPr>
          <p:nvPr/>
        </p:nvCxnSpPr>
        <p:spPr>
          <a:xfrm flipV="1">
            <a:off x="1109485" y="2833106"/>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4538714" y="2968886"/>
            <a:ext cx="447005" cy="338554"/>
          </a:xfrm>
          <a:prstGeom prst="rect">
            <a:avLst/>
          </a:prstGeom>
          <a:noFill/>
        </p:spPr>
        <p:txBody>
          <a:bodyPr wrap="square" rtlCol="0">
            <a:spAutoFit/>
          </a:bodyPr>
          <a:lstStyle/>
          <a:p>
            <a:r>
              <a:rPr lang="en-US" sz="1600" i="1" dirty="0" smtClean="0">
                <a:latin typeface="Times New Roman"/>
                <a:cs typeface="Times New Roman"/>
              </a:rPr>
              <a:t>z</a:t>
            </a:r>
            <a:endParaRPr lang="en-US" sz="1600" i="1" baseline="-25000" dirty="0">
              <a:latin typeface="Times New Roman"/>
              <a:cs typeface="Times New Roman"/>
            </a:endParaRPr>
          </a:p>
        </p:txBody>
      </p:sp>
      <p:sp>
        <p:nvSpPr>
          <p:cNvPr id="143" name="Oval 142"/>
          <p:cNvSpPr/>
          <p:nvPr/>
        </p:nvSpPr>
        <p:spPr>
          <a:xfrm>
            <a:off x="4446224" y="29436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a:stCxn id="131" idx="6"/>
            <a:endCxn id="143" idx="2"/>
          </p:cNvCxnSpPr>
          <p:nvPr/>
        </p:nvCxnSpPr>
        <p:spPr>
          <a:xfrm>
            <a:off x="3652838" y="2844459"/>
            <a:ext cx="793386" cy="3277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7" idx="6"/>
            <a:endCxn id="143" idx="2"/>
          </p:cNvCxnSpPr>
          <p:nvPr/>
        </p:nvCxnSpPr>
        <p:spPr>
          <a:xfrm flipV="1">
            <a:off x="3657415" y="3172213"/>
            <a:ext cx="788809" cy="3437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29" idx="6"/>
            <a:endCxn id="143" idx="2"/>
          </p:cNvCxnSpPr>
          <p:nvPr/>
        </p:nvCxnSpPr>
        <p:spPr>
          <a:xfrm flipV="1">
            <a:off x="3657415" y="3172213"/>
            <a:ext cx="788809" cy="105665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911851" y="3172213"/>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434455" y="316990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699728" y="2966578"/>
            <a:ext cx="447005" cy="338554"/>
          </a:xfrm>
          <a:prstGeom prst="rect">
            <a:avLst/>
          </a:prstGeom>
          <a:noFill/>
        </p:spPr>
        <p:txBody>
          <a:bodyPr wrap="square" rtlCol="0">
            <a:spAutoFit/>
          </a:bodyPr>
          <a:lstStyle/>
          <a:p>
            <a:r>
              <a:rPr lang="en-US" sz="1600" i="1" dirty="0" smtClean="0">
                <a:latin typeface="Times New Roman"/>
                <a:cs typeface="Times New Roman"/>
              </a:rPr>
              <a:t>y</a:t>
            </a:r>
            <a:endParaRPr lang="en-US" sz="1600" i="1" baseline="-25000" dirty="0">
              <a:latin typeface="Times New Roman"/>
              <a:cs typeface="Times New Roman"/>
            </a:endParaRPr>
          </a:p>
        </p:txBody>
      </p:sp>
      <p:sp>
        <p:nvSpPr>
          <p:cNvPr id="150" name="Oval 149"/>
          <p:cNvSpPr/>
          <p:nvPr/>
        </p:nvSpPr>
        <p:spPr>
          <a:xfrm>
            <a:off x="5607238" y="294130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1" name="Oval 150"/>
          <p:cNvSpPr/>
          <p:nvPr/>
        </p:nvSpPr>
        <p:spPr>
          <a:xfrm>
            <a:off x="3195638" y="192981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TextBox 151"/>
          <p:cNvSpPr txBox="1"/>
          <p:nvPr/>
        </p:nvSpPr>
        <p:spPr>
          <a:xfrm>
            <a:off x="3268245" y="1989877"/>
            <a:ext cx="320026"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cxnSp>
        <p:nvCxnSpPr>
          <p:cNvPr id="153" name="Straight Connector 152"/>
          <p:cNvCxnSpPr>
            <a:stCxn id="151" idx="6"/>
            <a:endCxn id="143" idx="2"/>
          </p:cNvCxnSpPr>
          <p:nvPr/>
        </p:nvCxnSpPr>
        <p:spPr>
          <a:xfrm>
            <a:off x="3652838" y="2158417"/>
            <a:ext cx="793386" cy="10137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Rounded Rectangle 153"/>
          <p:cNvSpPr/>
          <p:nvPr/>
        </p:nvSpPr>
        <p:spPr>
          <a:xfrm rot="5400000">
            <a:off x="4524288" y="3009755"/>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5" name="TextBox 154"/>
          <p:cNvSpPr txBox="1"/>
          <p:nvPr/>
        </p:nvSpPr>
        <p:spPr>
          <a:xfrm rot="5400000">
            <a:off x="4803784" y="3000257"/>
            <a:ext cx="890238" cy="369332"/>
          </a:xfrm>
          <a:prstGeom prst="rect">
            <a:avLst/>
          </a:prstGeom>
          <a:noFill/>
        </p:spPr>
        <p:txBody>
          <a:bodyPr wrap="none" rtlCol="0">
            <a:spAutoFit/>
          </a:bodyPr>
          <a:lstStyle/>
          <a:p>
            <a:r>
              <a:rPr lang="en-US" dirty="0" smtClean="0">
                <a:latin typeface="Arial"/>
                <a:cs typeface="Arial"/>
              </a:rPr>
              <a:t>logistic</a:t>
            </a:r>
            <a:endParaRPr lang="en-US" dirty="0">
              <a:latin typeface="Arial"/>
              <a:cs typeface="Arial"/>
            </a:endParaRPr>
          </a:p>
        </p:txBody>
      </p:sp>
      <p:sp>
        <p:nvSpPr>
          <p:cNvPr id="204" name="Rounded Rectangle 203"/>
          <p:cNvSpPr/>
          <p:nvPr/>
        </p:nvSpPr>
        <p:spPr>
          <a:xfrm rot="5400000">
            <a:off x="6030862" y="269785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205" name="Rectangle 204"/>
          <p:cNvSpPr/>
          <p:nvPr/>
        </p:nvSpPr>
        <p:spPr>
          <a:xfrm>
            <a:off x="6273834" y="3043525"/>
            <a:ext cx="660907"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p:cNvSpPr txBox="1"/>
          <p:nvPr/>
        </p:nvSpPr>
        <p:spPr>
          <a:xfrm>
            <a:off x="6521674" y="3043525"/>
            <a:ext cx="543278" cy="276999"/>
          </a:xfrm>
          <a:prstGeom prst="rect">
            <a:avLst/>
          </a:prstGeom>
          <a:noFill/>
        </p:spPr>
        <p:txBody>
          <a:bodyPr wrap="square" rtlCol="0">
            <a:spAutoFit/>
          </a:bodyPr>
          <a:lstStyle/>
          <a:p>
            <a:r>
              <a:rPr lang="en-US" sz="1200" dirty="0" smtClean="0">
                <a:solidFill>
                  <a:srgbClr val="FFFFFF"/>
                </a:solidFill>
                <a:latin typeface="Arial"/>
                <a:cs typeface="Arial"/>
              </a:rPr>
              <a:t>0.73</a:t>
            </a:r>
            <a:endParaRPr lang="en-US" sz="1200" dirty="0">
              <a:solidFill>
                <a:srgbClr val="FFFFFF"/>
              </a:solidFill>
              <a:latin typeface="Arial"/>
              <a:cs typeface="Arial"/>
            </a:endParaRPr>
          </a:p>
        </p:txBody>
      </p:sp>
      <p:sp>
        <p:nvSpPr>
          <p:cNvPr id="207" name="TextBox 206"/>
          <p:cNvSpPr txBox="1"/>
          <p:nvPr/>
        </p:nvSpPr>
        <p:spPr>
          <a:xfrm>
            <a:off x="7397211" y="3002936"/>
            <a:ext cx="1289591" cy="338554"/>
          </a:xfrm>
          <a:prstGeom prst="rect">
            <a:avLst/>
          </a:prstGeom>
          <a:solidFill>
            <a:srgbClr val="D9D9D9"/>
          </a:solidFill>
        </p:spPr>
        <p:txBody>
          <a:bodyPr wrap="square" rtlCol="0">
            <a:spAutoFit/>
          </a:bodyPr>
          <a:lstStyle/>
          <a:p>
            <a:pPr algn="ctr"/>
            <a:r>
              <a:rPr lang="en-US" sz="1600" dirty="0" smtClean="0">
                <a:latin typeface="Arial"/>
                <a:cs typeface="Arial"/>
              </a:rPr>
              <a:t>Binary</a:t>
            </a:r>
            <a:endParaRPr lang="en-US" sz="1600" dirty="0">
              <a:latin typeface="Arial"/>
              <a:cs typeface="Arial"/>
            </a:endParaRPr>
          </a:p>
        </p:txBody>
      </p:sp>
      <p:sp>
        <p:nvSpPr>
          <p:cNvPr id="209" name="TextBox 208"/>
          <p:cNvSpPr txBox="1"/>
          <p:nvPr/>
        </p:nvSpPr>
        <p:spPr>
          <a:xfrm>
            <a:off x="284658" y="4682247"/>
            <a:ext cx="1188619" cy="338554"/>
          </a:xfrm>
          <a:prstGeom prst="rect">
            <a:avLst/>
          </a:prstGeom>
          <a:solidFill>
            <a:schemeClr val="bg1">
              <a:lumMod val="85000"/>
            </a:schemeClr>
          </a:solidFill>
          <a:ln>
            <a:noFill/>
          </a:ln>
        </p:spPr>
        <p:txBody>
          <a:bodyPr wrap="square" rtlCol="0">
            <a:spAutoFit/>
          </a:bodyPr>
          <a:lstStyle/>
          <a:p>
            <a:pPr algn="ctr"/>
            <a:r>
              <a:rPr lang="en-US" sz="1600" dirty="0" smtClean="0">
                <a:latin typeface="Arial"/>
                <a:cs typeface="Arial"/>
              </a:rPr>
              <a:t>Input layer</a:t>
            </a:r>
            <a:endParaRPr lang="en-US" sz="1600" dirty="0">
              <a:latin typeface="Arial"/>
              <a:cs typeface="Arial"/>
            </a:endParaRPr>
          </a:p>
        </p:txBody>
      </p:sp>
      <p:sp>
        <p:nvSpPr>
          <p:cNvPr id="210" name="TextBox 209"/>
          <p:cNvSpPr txBox="1"/>
          <p:nvPr/>
        </p:nvSpPr>
        <p:spPr>
          <a:xfrm>
            <a:off x="1790776" y="4682247"/>
            <a:ext cx="1920711" cy="338554"/>
          </a:xfrm>
          <a:prstGeom prst="rect">
            <a:avLst/>
          </a:prstGeom>
          <a:solidFill>
            <a:srgbClr val="D9D9D9"/>
          </a:solidFill>
        </p:spPr>
        <p:txBody>
          <a:bodyPr wrap="square" rtlCol="0">
            <a:spAutoFit/>
          </a:bodyPr>
          <a:lstStyle/>
          <a:p>
            <a:pPr algn="ctr"/>
            <a:r>
              <a:rPr lang="en-US" sz="1600" dirty="0" smtClean="0">
                <a:latin typeface="Arial"/>
                <a:cs typeface="Arial"/>
              </a:rPr>
              <a:t>Hidden layer</a:t>
            </a:r>
            <a:endParaRPr lang="en-US" sz="1600" dirty="0">
              <a:latin typeface="Arial"/>
              <a:cs typeface="Arial"/>
            </a:endParaRPr>
          </a:p>
        </p:txBody>
      </p:sp>
      <p:sp>
        <p:nvSpPr>
          <p:cNvPr id="211" name="TextBox 210"/>
          <p:cNvSpPr txBox="1"/>
          <p:nvPr/>
        </p:nvSpPr>
        <p:spPr>
          <a:xfrm>
            <a:off x="4373111" y="4682247"/>
            <a:ext cx="1726586" cy="338554"/>
          </a:xfrm>
          <a:prstGeom prst="rect">
            <a:avLst/>
          </a:prstGeom>
          <a:solidFill>
            <a:srgbClr val="D9D9D9"/>
          </a:solidFill>
        </p:spPr>
        <p:txBody>
          <a:bodyPr wrap="square" rtlCol="0">
            <a:spAutoFit/>
          </a:bodyPr>
          <a:lstStyle/>
          <a:p>
            <a:pPr algn="ctr"/>
            <a:r>
              <a:rPr lang="en-US" sz="1600" dirty="0" smtClean="0">
                <a:latin typeface="Arial"/>
                <a:cs typeface="Arial"/>
              </a:rPr>
              <a:t>Output layer</a:t>
            </a:r>
            <a:endParaRPr lang="en-US" sz="1600" dirty="0">
              <a:latin typeface="Arial"/>
              <a:cs typeface="Arial"/>
            </a:endParaRPr>
          </a:p>
        </p:txBody>
      </p:sp>
      <p:sp>
        <p:nvSpPr>
          <p:cNvPr id="212" name="TextBox 211"/>
          <p:cNvSpPr txBox="1"/>
          <p:nvPr/>
        </p:nvSpPr>
        <p:spPr>
          <a:xfrm>
            <a:off x="6185736" y="4682247"/>
            <a:ext cx="1172889" cy="338554"/>
          </a:xfrm>
          <a:prstGeom prst="rect">
            <a:avLst/>
          </a:prstGeom>
          <a:solidFill>
            <a:srgbClr val="D9D9D9"/>
          </a:solidFill>
        </p:spPr>
        <p:txBody>
          <a:bodyPr wrap="square" rtlCol="0">
            <a:spAutoFit/>
          </a:bodyPr>
          <a:lstStyle/>
          <a:p>
            <a:pPr algn="ctr"/>
            <a:r>
              <a:rPr lang="en-US" sz="1600" dirty="0" smtClean="0">
                <a:latin typeface="Arial"/>
                <a:cs typeface="Arial"/>
              </a:rPr>
              <a:t>Prediction</a:t>
            </a:r>
            <a:endParaRPr lang="en-US" sz="1600" dirty="0">
              <a:latin typeface="Arial"/>
              <a:cs typeface="Arial"/>
            </a:endParaRPr>
          </a:p>
        </p:txBody>
      </p:sp>
    </p:spTree>
    <p:extLst>
      <p:ext uri="{BB962C8B-B14F-4D97-AF65-F5344CB8AC3E}">
        <p14:creationId xmlns:p14="http://schemas.microsoft.com/office/powerpoint/2010/main" val="5673343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2385" y="2640968"/>
            <a:ext cx="401209"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5" name="TextBox 4"/>
          <p:cNvSpPr txBox="1"/>
          <p:nvPr/>
        </p:nvSpPr>
        <p:spPr>
          <a:xfrm>
            <a:off x="722385" y="3233836"/>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a:latin typeface="Times New Roman"/>
                <a:cs typeface="Times New Roman"/>
              </a:rPr>
              <a:t>2</a:t>
            </a:r>
          </a:p>
        </p:txBody>
      </p:sp>
      <p:sp>
        <p:nvSpPr>
          <p:cNvPr id="6" name="TextBox 5"/>
          <p:cNvSpPr txBox="1"/>
          <p:nvPr/>
        </p:nvSpPr>
        <p:spPr>
          <a:xfrm>
            <a:off x="1920894" y="3346799"/>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7" name="TextBox 6"/>
          <p:cNvSpPr txBox="1"/>
          <p:nvPr/>
        </p:nvSpPr>
        <p:spPr>
          <a:xfrm>
            <a:off x="733082" y="2063831"/>
            <a:ext cx="425791"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sp>
        <p:nvSpPr>
          <p:cNvPr id="8" name="Oval 7"/>
          <p:cNvSpPr/>
          <p:nvPr/>
        </p:nvSpPr>
        <p:spPr>
          <a:xfrm>
            <a:off x="659338" y="200806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6026" y="4152313"/>
            <a:ext cx="427879" cy="338554"/>
          </a:xfrm>
          <a:prstGeom prst="rect">
            <a:avLst/>
          </a:prstGeom>
          <a:noFill/>
        </p:spPr>
        <p:txBody>
          <a:bodyPr wrap="square" rtlCol="0">
            <a:spAutoFit/>
          </a:bodyPr>
          <a:lstStyle/>
          <a:p>
            <a:r>
              <a:rPr lang="en-US" sz="1600" i="1" dirty="0" err="1" smtClean="0">
                <a:latin typeface="Times New Roman"/>
                <a:cs typeface="Times New Roman"/>
              </a:rPr>
              <a:t>x</a:t>
            </a:r>
            <a:r>
              <a:rPr lang="en-US" sz="1600" i="1" baseline="-25000" dirty="0" err="1" smtClean="0">
                <a:latin typeface="Times New Roman"/>
                <a:cs typeface="Times New Roman"/>
              </a:rPr>
              <a:t>n</a:t>
            </a:r>
            <a:endParaRPr lang="en-US" sz="1600" i="1" baseline="-25000" dirty="0">
              <a:latin typeface="Times New Roman"/>
              <a:cs typeface="Times New Roman"/>
            </a:endParaRPr>
          </a:p>
        </p:txBody>
      </p:sp>
      <p:cxnSp>
        <p:nvCxnSpPr>
          <p:cNvPr id="10" name="Straight Connector 9"/>
          <p:cNvCxnSpPr>
            <a:stCxn id="8" idx="6"/>
            <a:endCxn id="21" idx="2"/>
          </p:cNvCxnSpPr>
          <p:nvPr/>
        </p:nvCxnSpPr>
        <p:spPr>
          <a:xfrm>
            <a:off x="1116538" y="2236662"/>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21" idx="6"/>
            <a:endCxn id="12" idx="2"/>
          </p:cNvCxnSpPr>
          <p:nvPr/>
        </p:nvCxnSpPr>
        <p:spPr>
          <a:xfrm flipV="1">
            <a:off x="2313252" y="3544542"/>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rot="5400000">
            <a:off x="1754063" y="3247809"/>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TextBox 12"/>
          <p:cNvSpPr txBox="1"/>
          <p:nvPr/>
        </p:nvSpPr>
        <p:spPr>
          <a:xfrm rot="5400000">
            <a:off x="1747931" y="3272947"/>
            <a:ext cx="2032452" cy="553998"/>
          </a:xfrm>
          <a:prstGeom prst="rect">
            <a:avLst/>
          </a:prstGeom>
          <a:noFill/>
        </p:spPr>
        <p:txBody>
          <a:bodyPr wrap="none" rtlCol="0">
            <a:spAutoFit/>
          </a:bodyPr>
          <a:lstStyle/>
          <a:p>
            <a:pPr algn="ctr"/>
            <a:r>
              <a:rPr lang="en-US" dirty="0">
                <a:latin typeface="Arial"/>
                <a:cs typeface="Arial"/>
              </a:rPr>
              <a:t>a</a:t>
            </a:r>
            <a:r>
              <a:rPr lang="en-US" dirty="0" smtClean="0">
                <a:latin typeface="Arial"/>
                <a:cs typeface="Arial"/>
              </a:rPr>
              <a:t>ctivation function</a:t>
            </a:r>
          </a:p>
          <a:p>
            <a:pPr algn="ctr"/>
            <a:r>
              <a:rPr lang="en-US" sz="1200" dirty="0" smtClean="0">
                <a:latin typeface="Arial"/>
                <a:cs typeface="Arial"/>
              </a:rPr>
              <a:t>(linear, </a:t>
            </a:r>
            <a:r>
              <a:rPr lang="en-US" sz="1200" dirty="0" err="1" smtClean="0">
                <a:latin typeface="Arial"/>
                <a:cs typeface="Arial"/>
              </a:rPr>
              <a:t>relu</a:t>
            </a:r>
            <a:r>
              <a:rPr lang="en-US" sz="1200" dirty="0" smtClean="0">
                <a:latin typeface="Arial"/>
                <a:cs typeface="Arial"/>
              </a:rPr>
              <a:t>, logistic, </a:t>
            </a:r>
            <a:r>
              <a:rPr lang="en-US" sz="1200" dirty="0" err="1" smtClean="0">
                <a:latin typeface="Arial"/>
                <a:cs typeface="Arial"/>
              </a:rPr>
              <a:t>tanh</a:t>
            </a:r>
            <a:r>
              <a:rPr lang="en-US" sz="1200" dirty="0" smtClean="0">
                <a:latin typeface="Arial"/>
                <a:cs typeface="Arial"/>
              </a:rPr>
              <a:t>)</a:t>
            </a:r>
            <a:endParaRPr lang="en-US" sz="1200" dirty="0">
              <a:latin typeface="Arial"/>
              <a:cs typeface="Arial"/>
            </a:endParaRPr>
          </a:p>
        </p:txBody>
      </p:sp>
      <p:cxnSp>
        <p:nvCxnSpPr>
          <p:cNvPr id="14" name="Straight Connector 13"/>
          <p:cNvCxnSpPr>
            <a:stCxn id="13" idx="0"/>
            <a:endCxn id="20" idx="2"/>
          </p:cNvCxnSpPr>
          <p:nvPr/>
        </p:nvCxnSpPr>
        <p:spPr>
          <a:xfrm>
            <a:off x="3041156" y="3549946"/>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268195" y="3341141"/>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16" name="Oval 15"/>
          <p:cNvSpPr/>
          <p:nvPr/>
        </p:nvSpPr>
        <p:spPr>
          <a:xfrm>
            <a:off x="659338" y="26171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59338" y="322104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59338" y="412839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rot="5400000">
            <a:off x="845956" y="3669117"/>
            <a:ext cx="256501" cy="369332"/>
          </a:xfrm>
          <a:prstGeom prst="rect">
            <a:avLst/>
          </a:prstGeom>
          <a:noFill/>
        </p:spPr>
        <p:txBody>
          <a:bodyPr wrap="square" rtlCol="0">
            <a:spAutoFit/>
          </a:bodyPr>
          <a:lstStyle/>
          <a:p>
            <a:r>
              <a:rPr lang="mr-IN" dirty="0" smtClean="0"/>
              <a:t>…</a:t>
            </a:r>
            <a:endParaRPr lang="en-US" dirty="0"/>
          </a:p>
        </p:txBody>
      </p:sp>
      <p:sp>
        <p:nvSpPr>
          <p:cNvPr id="20" name="Oval 19"/>
          <p:cNvSpPr/>
          <p:nvPr/>
        </p:nvSpPr>
        <p:spPr>
          <a:xfrm>
            <a:off x="3207268" y="332323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856052" y="331702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4" idx="3"/>
            <a:endCxn id="21" idx="2"/>
          </p:cNvCxnSpPr>
          <p:nvPr/>
        </p:nvCxnSpPr>
        <p:spPr>
          <a:xfrm>
            <a:off x="1123594" y="2810245"/>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6"/>
            <a:endCxn id="21" idx="2"/>
          </p:cNvCxnSpPr>
          <p:nvPr/>
        </p:nvCxnSpPr>
        <p:spPr>
          <a:xfrm>
            <a:off x="1116538" y="3449646"/>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6"/>
            <a:endCxn id="21" idx="2"/>
          </p:cNvCxnSpPr>
          <p:nvPr/>
        </p:nvCxnSpPr>
        <p:spPr>
          <a:xfrm flipV="1">
            <a:off x="1116538" y="3545622"/>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853596" y="264041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856052" y="399576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6"/>
          </p:cNvCxnSpPr>
          <p:nvPr/>
        </p:nvCxnSpPr>
        <p:spPr>
          <a:xfrm>
            <a:off x="2313252" y="4224369"/>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6"/>
          </p:cNvCxnSpPr>
          <p:nvPr/>
        </p:nvCxnSpPr>
        <p:spPr>
          <a:xfrm>
            <a:off x="2310796" y="2869015"/>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32" idx="2"/>
          </p:cNvCxnSpPr>
          <p:nvPr/>
        </p:nvCxnSpPr>
        <p:spPr>
          <a:xfrm>
            <a:off x="3041156" y="4264774"/>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34" idx="2"/>
          </p:cNvCxnSpPr>
          <p:nvPr/>
        </p:nvCxnSpPr>
        <p:spPr>
          <a:xfrm>
            <a:off x="3041156" y="2875226"/>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71537" y="4049266"/>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32" name="Oval 31"/>
          <p:cNvSpPr/>
          <p:nvPr/>
        </p:nvSpPr>
        <p:spPr>
          <a:xfrm>
            <a:off x="3207268" y="403617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68195" y="2672444"/>
            <a:ext cx="447005" cy="338554"/>
          </a:xfrm>
          <a:prstGeom prst="rect">
            <a:avLst/>
          </a:prstGeom>
          <a:noFill/>
        </p:spPr>
        <p:txBody>
          <a:bodyPr wrap="square" rtlCol="0">
            <a:spAutoFit/>
          </a:bodyPr>
          <a:lstStyle/>
          <a:p>
            <a:r>
              <a:rPr lang="en-US" sz="1600" i="1" dirty="0" smtClean="0">
                <a:latin typeface="Times New Roman"/>
                <a:cs typeface="Times New Roman"/>
              </a:rPr>
              <a:t>c</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34" name="Oval 33"/>
          <p:cNvSpPr/>
          <p:nvPr/>
        </p:nvSpPr>
        <p:spPr>
          <a:xfrm>
            <a:off x="3202691" y="265176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23350" y="4022196"/>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36" name="TextBox 35"/>
          <p:cNvSpPr txBox="1"/>
          <p:nvPr/>
        </p:nvSpPr>
        <p:spPr>
          <a:xfrm>
            <a:off x="1925494" y="2672368"/>
            <a:ext cx="371190" cy="338554"/>
          </a:xfrm>
          <a:prstGeom prst="rect">
            <a:avLst/>
          </a:prstGeom>
          <a:noFill/>
        </p:spPr>
        <p:txBody>
          <a:bodyPr wrap="square" rtlCol="0">
            <a:spAutoFit/>
          </a:bodyPr>
          <a:lstStyle/>
          <a:p>
            <a:r>
              <a:rPr lang="en-US" sz="1600" i="1" dirty="0" smtClean="0">
                <a:latin typeface="Times New Roman"/>
                <a:cs typeface="Times New Roman"/>
              </a:rPr>
              <a:t>a</a:t>
            </a:r>
            <a:r>
              <a:rPr lang="en-US" sz="1600" i="1" baseline="-25000" dirty="0" smtClean="0">
                <a:latin typeface="Times New Roman"/>
                <a:cs typeface="Times New Roman"/>
              </a:rPr>
              <a:t>1</a:t>
            </a:r>
            <a:endParaRPr lang="en-US" sz="1600" i="1" baseline="-25000" dirty="0">
              <a:latin typeface="Times New Roman"/>
              <a:cs typeface="Times New Roman"/>
            </a:endParaRPr>
          </a:p>
        </p:txBody>
      </p:sp>
      <p:cxnSp>
        <p:nvCxnSpPr>
          <p:cNvPr id="37" name="Straight Connector 36"/>
          <p:cNvCxnSpPr>
            <a:stCxn id="8" idx="6"/>
            <a:endCxn id="25" idx="2"/>
          </p:cNvCxnSpPr>
          <p:nvPr/>
        </p:nvCxnSpPr>
        <p:spPr>
          <a:xfrm>
            <a:off x="1116538" y="2236662"/>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8" idx="6"/>
            <a:endCxn id="26" idx="2"/>
          </p:cNvCxnSpPr>
          <p:nvPr/>
        </p:nvCxnSpPr>
        <p:spPr>
          <a:xfrm>
            <a:off x="1116538" y="2236662"/>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 idx="3"/>
            <a:endCxn id="25" idx="2"/>
          </p:cNvCxnSpPr>
          <p:nvPr/>
        </p:nvCxnSpPr>
        <p:spPr>
          <a:xfrm>
            <a:off x="1123594" y="2810245"/>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 idx="3"/>
            <a:endCxn id="26" idx="2"/>
          </p:cNvCxnSpPr>
          <p:nvPr/>
        </p:nvCxnSpPr>
        <p:spPr>
          <a:xfrm>
            <a:off x="1123594" y="2810245"/>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7" idx="6"/>
            <a:endCxn id="25" idx="2"/>
          </p:cNvCxnSpPr>
          <p:nvPr/>
        </p:nvCxnSpPr>
        <p:spPr>
          <a:xfrm flipV="1">
            <a:off x="1116538" y="2869015"/>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7" idx="6"/>
            <a:endCxn id="26" idx="2"/>
          </p:cNvCxnSpPr>
          <p:nvPr/>
        </p:nvCxnSpPr>
        <p:spPr>
          <a:xfrm>
            <a:off x="1116538" y="3449646"/>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6"/>
            <a:endCxn id="26" idx="2"/>
          </p:cNvCxnSpPr>
          <p:nvPr/>
        </p:nvCxnSpPr>
        <p:spPr>
          <a:xfrm flipV="1">
            <a:off x="1116538" y="4224369"/>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8" idx="6"/>
            <a:endCxn id="25" idx="2"/>
          </p:cNvCxnSpPr>
          <p:nvPr/>
        </p:nvCxnSpPr>
        <p:spPr>
          <a:xfrm flipV="1">
            <a:off x="1116538" y="2869015"/>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rot="5400000">
            <a:off x="5449843" y="2724366"/>
            <a:ext cx="2630635"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6" name="Rectangle 45"/>
          <p:cNvSpPr/>
          <p:nvPr/>
        </p:nvSpPr>
        <p:spPr>
          <a:xfrm>
            <a:off x="6280888" y="2096201"/>
            <a:ext cx="79562"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280887" y="3427388"/>
            <a:ext cx="566395"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280888" y="2736352"/>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6819059" y="2096201"/>
            <a:ext cx="543278" cy="276999"/>
          </a:xfrm>
          <a:prstGeom prst="rect">
            <a:avLst/>
          </a:prstGeom>
          <a:noFill/>
        </p:spPr>
        <p:txBody>
          <a:bodyPr wrap="square" rtlCol="0">
            <a:spAutoFit/>
          </a:bodyPr>
          <a:lstStyle/>
          <a:p>
            <a:r>
              <a:rPr lang="en-US" sz="1200" dirty="0" smtClean="0">
                <a:solidFill>
                  <a:srgbClr val="000000"/>
                </a:solidFill>
                <a:latin typeface="Arial"/>
                <a:cs typeface="Arial"/>
              </a:rPr>
              <a:t>0.09</a:t>
            </a:r>
            <a:endParaRPr lang="en-US" sz="1200" dirty="0">
              <a:solidFill>
                <a:srgbClr val="000000"/>
              </a:solidFill>
              <a:latin typeface="Arial"/>
              <a:cs typeface="Arial"/>
            </a:endParaRPr>
          </a:p>
        </p:txBody>
      </p:sp>
      <p:sp>
        <p:nvSpPr>
          <p:cNvPr id="50" name="TextBox 49"/>
          <p:cNvSpPr txBox="1"/>
          <p:nvPr/>
        </p:nvSpPr>
        <p:spPr>
          <a:xfrm>
            <a:off x="6819059" y="2737192"/>
            <a:ext cx="543278" cy="276999"/>
          </a:xfrm>
          <a:prstGeom prst="rect">
            <a:avLst/>
          </a:prstGeom>
          <a:noFill/>
        </p:spPr>
        <p:txBody>
          <a:bodyPr wrap="square" rtlCol="0">
            <a:spAutoFit/>
          </a:bodyPr>
          <a:lstStyle/>
          <a:p>
            <a:r>
              <a:rPr lang="en-US" sz="1200" dirty="0" smtClean="0">
                <a:latin typeface="Arial"/>
                <a:cs typeface="Arial"/>
              </a:rPr>
              <a:t>0.05</a:t>
            </a:r>
            <a:endParaRPr lang="en-US" sz="1200" dirty="0">
              <a:latin typeface="Arial"/>
              <a:cs typeface="Arial"/>
            </a:endParaRPr>
          </a:p>
        </p:txBody>
      </p:sp>
      <p:sp>
        <p:nvSpPr>
          <p:cNvPr id="51" name="TextBox 50"/>
          <p:cNvSpPr txBox="1"/>
          <p:nvPr/>
        </p:nvSpPr>
        <p:spPr>
          <a:xfrm>
            <a:off x="6819059" y="3437587"/>
            <a:ext cx="543278" cy="276999"/>
          </a:xfrm>
          <a:prstGeom prst="rect">
            <a:avLst/>
          </a:prstGeom>
          <a:noFill/>
        </p:spPr>
        <p:txBody>
          <a:bodyPr wrap="square" rtlCol="0">
            <a:spAutoFit/>
          </a:bodyPr>
          <a:lstStyle/>
          <a:p>
            <a:r>
              <a:rPr lang="en-US" sz="1200" dirty="0" smtClean="0">
                <a:latin typeface="Arial"/>
                <a:cs typeface="Arial"/>
              </a:rPr>
              <a:t>0.62</a:t>
            </a:r>
            <a:endParaRPr lang="en-US" sz="1200" dirty="0">
              <a:latin typeface="Arial"/>
              <a:cs typeface="Arial"/>
            </a:endParaRPr>
          </a:p>
        </p:txBody>
      </p:sp>
      <p:sp>
        <p:nvSpPr>
          <p:cNvPr id="52" name="TextBox 51"/>
          <p:cNvSpPr txBox="1"/>
          <p:nvPr/>
        </p:nvSpPr>
        <p:spPr>
          <a:xfrm>
            <a:off x="4514204" y="2675112"/>
            <a:ext cx="447005"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53" name="Oval 52"/>
          <p:cNvSpPr/>
          <p:nvPr/>
        </p:nvSpPr>
        <p:spPr>
          <a:xfrm>
            <a:off x="44499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517546" y="3347957"/>
            <a:ext cx="447005"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55" name="Oval 54"/>
          <p:cNvSpPr/>
          <p:nvPr/>
        </p:nvSpPr>
        <p:spPr>
          <a:xfrm>
            <a:off x="44532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514204" y="1992303"/>
            <a:ext cx="447005"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57" name="Oval 56"/>
          <p:cNvSpPr/>
          <p:nvPr/>
        </p:nvSpPr>
        <p:spPr>
          <a:xfrm>
            <a:off x="44499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514204" y="4050634"/>
            <a:ext cx="447005" cy="338554"/>
          </a:xfrm>
          <a:prstGeom prst="rect">
            <a:avLst/>
          </a:prstGeom>
          <a:noFill/>
        </p:spPr>
        <p:txBody>
          <a:bodyPr wrap="square" rtlCol="0">
            <a:spAutoFit/>
          </a:bodyPr>
          <a:lstStyle/>
          <a:p>
            <a:r>
              <a:rPr lang="en-US" sz="1600" i="1" dirty="0" smtClean="0">
                <a:latin typeface="Times New Roman"/>
                <a:cs typeface="Times New Roman"/>
              </a:rPr>
              <a:t>z</a:t>
            </a:r>
            <a:r>
              <a:rPr lang="en-US" sz="1600" i="1" baseline="-25000" dirty="0" smtClean="0">
                <a:latin typeface="Times New Roman"/>
                <a:cs typeface="Times New Roman"/>
              </a:rPr>
              <a:t>4</a:t>
            </a:r>
            <a:endParaRPr lang="en-US" sz="1600" i="1" baseline="-25000" dirty="0">
              <a:latin typeface="Times New Roman"/>
              <a:cs typeface="Times New Roman"/>
            </a:endParaRPr>
          </a:p>
        </p:txBody>
      </p:sp>
      <p:sp>
        <p:nvSpPr>
          <p:cNvPr id="59" name="Oval 58"/>
          <p:cNvSpPr/>
          <p:nvPr/>
        </p:nvSpPr>
        <p:spPr>
          <a:xfrm>
            <a:off x="44499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34" idx="6"/>
            <a:endCxn id="57" idx="2"/>
          </p:cNvCxnSpPr>
          <p:nvPr/>
        </p:nvCxnSpPr>
        <p:spPr>
          <a:xfrm flipV="1">
            <a:off x="3659891" y="2195630"/>
            <a:ext cx="790044" cy="68473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53" idx="2"/>
          </p:cNvCxnSpPr>
          <p:nvPr/>
        </p:nvCxnSpPr>
        <p:spPr>
          <a:xfrm flipV="1">
            <a:off x="3659891" y="2878439"/>
            <a:ext cx="790044" cy="1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4" idx="6"/>
            <a:endCxn id="55" idx="2"/>
          </p:cNvCxnSpPr>
          <p:nvPr/>
        </p:nvCxnSpPr>
        <p:spPr>
          <a:xfrm>
            <a:off x="3659891" y="2880368"/>
            <a:ext cx="793386" cy="67091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4" idx="6"/>
            <a:endCxn id="59" idx="2"/>
          </p:cNvCxnSpPr>
          <p:nvPr/>
        </p:nvCxnSpPr>
        <p:spPr>
          <a:xfrm>
            <a:off x="3659891" y="2880368"/>
            <a:ext cx="790044" cy="137359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0" idx="6"/>
            <a:endCxn id="57" idx="2"/>
          </p:cNvCxnSpPr>
          <p:nvPr/>
        </p:nvCxnSpPr>
        <p:spPr>
          <a:xfrm flipV="1">
            <a:off x="3664468" y="2195630"/>
            <a:ext cx="785467" cy="135620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0" idx="6"/>
            <a:endCxn id="53" idx="2"/>
          </p:cNvCxnSpPr>
          <p:nvPr/>
        </p:nvCxnSpPr>
        <p:spPr>
          <a:xfrm flipV="1">
            <a:off x="3664468" y="2878439"/>
            <a:ext cx="785467" cy="6733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0" idx="6"/>
            <a:endCxn id="55" idx="2"/>
          </p:cNvCxnSpPr>
          <p:nvPr/>
        </p:nvCxnSpPr>
        <p:spPr>
          <a:xfrm flipV="1">
            <a:off x="3664468" y="3551284"/>
            <a:ext cx="788809" cy="55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0" idx="6"/>
            <a:endCxn id="59" idx="2"/>
          </p:cNvCxnSpPr>
          <p:nvPr/>
        </p:nvCxnSpPr>
        <p:spPr>
          <a:xfrm>
            <a:off x="3664468" y="3551835"/>
            <a:ext cx="785467" cy="7021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6"/>
            <a:endCxn id="57" idx="2"/>
          </p:cNvCxnSpPr>
          <p:nvPr/>
        </p:nvCxnSpPr>
        <p:spPr>
          <a:xfrm flipV="1">
            <a:off x="3664468" y="2195630"/>
            <a:ext cx="785467" cy="206914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2" idx="6"/>
            <a:endCxn id="53" idx="2"/>
          </p:cNvCxnSpPr>
          <p:nvPr/>
        </p:nvCxnSpPr>
        <p:spPr>
          <a:xfrm flipV="1">
            <a:off x="3664468" y="2878439"/>
            <a:ext cx="785467" cy="13863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2" idx="6"/>
            <a:endCxn id="55" idx="2"/>
          </p:cNvCxnSpPr>
          <p:nvPr/>
        </p:nvCxnSpPr>
        <p:spPr>
          <a:xfrm flipV="1">
            <a:off x="3664468" y="3551284"/>
            <a:ext cx="788809" cy="7134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2" idx="6"/>
            <a:endCxn id="59" idx="2"/>
          </p:cNvCxnSpPr>
          <p:nvPr/>
        </p:nvCxnSpPr>
        <p:spPr>
          <a:xfrm flipV="1">
            <a:off x="3664468" y="4253961"/>
            <a:ext cx="785467" cy="108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Rounded Rectangle 71"/>
          <p:cNvSpPr/>
          <p:nvPr/>
        </p:nvSpPr>
        <p:spPr>
          <a:xfrm rot="5400000">
            <a:off x="3908040" y="3064269"/>
            <a:ext cx="2682815"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73" name="TextBox 72"/>
          <p:cNvSpPr txBox="1"/>
          <p:nvPr/>
        </p:nvSpPr>
        <p:spPr>
          <a:xfrm rot="5400000">
            <a:off x="4606346" y="3036653"/>
            <a:ext cx="1274933" cy="369332"/>
          </a:xfrm>
          <a:prstGeom prst="rect">
            <a:avLst/>
          </a:prstGeom>
          <a:noFill/>
        </p:spPr>
        <p:txBody>
          <a:bodyPr wrap="square" rtlCol="0">
            <a:spAutoFit/>
          </a:bodyPr>
          <a:lstStyle/>
          <a:p>
            <a:pPr algn="ctr"/>
            <a:r>
              <a:rPr lang="en-US" dirty="0" err="1" smtClean="0">
                <a:latin typeface="Arial"/>
                <a:cs typeface="Arial"/>
              </a:rPr>
              <a:t>softmax</a:t>
            </a:r>
            <a:endParaRPr lang="en-US" dirty="0">
              <a:latin typeface="Arial"/>
              <a:cs typeface="Arial"/>
            </a:endParaRPr>
          </a:p>
        </p:txBody>
      </p:sp>
      <p:cxnSp>
        <p:nvCxnSpPr>
          <p:cNvPr id="74" name="Straight Connector 73"/>
          <p:cNvCxnSpPr/>
          <p:nvPr/>
        </p:nvCxnSpPr>
        <p:spPr>
          <a:xfrm>
            <a:off x="4910477"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10477" y="2878439"/>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918904"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91047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429365"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28479" y="2875226"/>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28479"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43270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5656404" y="2675112"/>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2</a:t>
            </a:r>
            <a:endParaRPr lang="en-US" sz="1600" i="1" baseline="-25000" dirty="0">
              <a:latin typeface="Times New Roman"/>
              <a:cs typeface="Times New Roman"/>
            </a:endParaRPr>
          </a:p>
        </p:txBody>
      </p:sp>
      <p:sp>
        <p:nvSpPr>
          <p:cNvPr id="83" name="Oval 82"/>
          <p:cNvSpPr/>
          <p:nvPr/>
        </p:nvSpPr>
        <p:spPr>
          <a:xfrm>
            <a:off x="55921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4" name="TextBox 83"/>
          <p:cNvSpPr txBox="1"/>
          <p:nvPr/>
        </p:nvSpPr>
        <p:spPr>
          <a:xfrm>
            <a:off x="5659746" y="3347957"/>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85" name="Oval 84"/>
          <p:cNvSpPr/>
          <p:nvPr/>
        </p:nvSpPr>
        <p:spPr>
          <a:xfrm>
            <a:off x="55954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6" name="TextBox 85"/>
          <p:cNvSpPr txBox="1"/>
          <p:nvPr/>
        </p:nvSpPr>
        <p:spPr>
          <a:xfrm>
            <a:off x="5656404" y="1992303"/>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87" name="Oval 86"/>
          <p:cNvSpPr/>
          <p:nvPr/>
        </p:nvSpPr>
        <p:spPr>
          <a:xfrm>
            <a:off x="55921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8" name="TextBox 87"/>
          <p:cNvSpPr txBox="1"/>
          <p:nvPr/>
        </p:nvSpPr>
        <p:spPr>
          <a:xfrm>
            <a:off x="5656404" y="4050634"/>
            <a:ext cx="447005" cy="338554"/>
          </a:xfrm>
          <a:prstGeom prst="rect">
            <a:avLst/>
          </a:prstGeom>
          <a:noFill/>
        </p:spPr>
        <p:txBody>
          <a:bodyPr wrap="square" rtlCol="0">
            <a:spAutoFit/>
          </a:bodyPr>
          <a:lstStyle/>
          <a:p>
            <a:r>
              <a:rPr lang="en-US" sz="1600" i="1" dirty="0" smtClean="0">
                <a:latin typeface="Times New Roman"/>
                <a:cs typeface="Times New Roman"/>
              </a:rPr>
              <a:t>y</a:t>
            </a:r>
            <a:r>
              <a:rPr lang="en-US" sz="1600" i="1" baseline="-25000" dirty="0" smtClean="0">
                <a:latin typeface="Times New Roman"/>
                <a:cs typeface="Times New Roman"/>
              </a:rPr>
              <a:t>4</a:t>
            </a:r>
            <a:endParaRPr lang="en-US" sz="1600" i="1" baseline="-25000" dirty="0">
              <a:latin typeface="Times New Roman"/>
              <a:cs typeface="Times New Roman"/>
            </a:endParaRPr>
          </a:p>
        </p:txBody>
      </p:sp>
      <p:sp>
        <p:nvSpPr>
          <p:cNvPr id="89" name="Oval 88"/>
          <p:cNvSpPr/>
          <p:nvPr/>
        </p:nvSpPr>
        <p:spPr>
          <a:xfrm>
            <a:off x="55921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202691" y="19657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3275298" y="2025786"/>
            <a:ext cx="320026" cy="338554"/>
          </a:xfrm>
          <a:prstGeom prst="rect">
            <a:avLst/>
          </a:prstGeom>
          <a:noFill/>
        </p:spPr>
        <p:txBody>
          <a:bodyPr wrap="square" rtlCol="0">
            <a:spAutoFit/>
          </a:bodyPr>
          <a:lstStyle/>
          <a:p>
            <a:r>
              <a:rPr lang="en-US" sz="1600" i="1" dirty="0" smtClean="0">
                <a:latin typeface="Times New Roman"/>
                <a:cs typeface="Times New Roman"/>
              </a:rPr>
              <a:t>1</a:t>
            </a:r>
            <a:endParaRPr lang="en-US" sz="1600" i="1" baseline="-25000" dirty="0">
              <a:latin typeface="Times New Roman"/>
              <a:cs typeface="Times New Roman"/>
            </a:endParaRPr>
          </a:p>
        </p:txBody>
      </p:sp>
      <p:cxnSp>
        <p:nvCxnSpPr>
          <p:cNvPr id="92" name="Straight Connector 91"/>
          <p:cNvCxnSpPr>
            <a:stCxn id="90" idx="6"/>
            <a:endCxn id="57" idx="2"/>
          </p:cNvCxnSpPr>
          <p:nvPr/>
        </p:nvCxnSpPr>
        <p:spPr>
          <a:xfrm>
            <a:off x="3659891" y="2194326"/>
            <a:ext cx="790044" cy="130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6"/>
            <a:endCxn id="53" idx="2"/>
          </p:cNvCxnSpPr>
          <p:nvPr/>
        </p:nvCxnSpPr>
        <p:spPr>
          <a:xfrm>
            <a:off x="3659891" y="2194326"/>
            <a:ext cx="790044" cy="6841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0" idx="6"/>
            <a:endCxn id="55" idx="2"/>
          </p:cNvCxnSpPr>
          <p:nvPr/>
        </p:nvCxnSpPr>
        <p:spPr>
          <a:xfrm>
            <a:off x="3659891" y="2194326"/>
            <a:ext cx="793386" cy="135695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90" idx="6"/>
            <a:endCxn id="59" idx="2"/>
          </p:cNvCxnSpPr>
          <p:nvPr/>
        </p:nvCxnSpPr>
        <p:spPr>
          <a:xfrm>
            <a:off x="3659891" y="2194326"/>
            <a:ext cx="790044" cy="20596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280889" y="4090333"/>
            <a:ext cx="206560"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6819059" y="4081445"/>
            <a:ext cx="543278" cy="276999"/>
          </a:xfrm>
          <a:prstGeom prst="rect">
            <a:avLst/>
          </a:prstGeom>
          <a:noFill/>
        </p:spPr>
        <p:txBody>
          <a:bodyPr wrap="square" rtlCol="0">
            <a:spAutoFit/>
          </a:bodyPr>
          <a:lstStyle/>
          <a:p>
            <a:r>
              <a:rPr lang="en-US" sz="1200" dirty="0" smtClean="0">
                <a:latin typeface="Arial"/>
                <a:cs typeface="Arial"/>
              </a:rPr>
              <a:t>0.24</a:t>
            </a:r>
            <a:endParaRPr lang="en-US" sz="1200" dirty="0">
              <a:latin typeface="Arial"/>
              <a:cs typeface="Arial"/>
            </a:endParaRPr>
          </a:p>
        </p:txBody>
      </p:sp>
      <p:sp>
        <p:nvSpPr>
          <p:cNvPr id="98" name="TextBox 97"/>
          <p:cNvSpPr txBox="1"/>
          <p:nvPr/>
        </p:nvSpPr>
        <p:spPr>
          <a:xfrm>
            <a:off x="7404265" y="3048141"/>
            <a:ext cx="1289591" cy="523220"/>
          </a:xfrm>
          <a:prstGeom prst="rect">
            <a:avLst/>
          </a:prstGeom>
          <a:solidFill>
            <a:srgbClr val="D9D9D9"/>
          </a:solidFill>
        </p:spPr>
        <p:txBody>
          <a:bodyPr wrap="square" rtlCol="0">
            <a:spAutoFit/>
          </a:bodyPr>
          <a:lstStyle/>
          <a:p>
            <a:pPr algn="ctr"/>
            <a:r>
              <a:rPr lang="en-US" sz="1600" dirty="0" smtClean="0">
                <a:latin typeface="Arial"/>
                <a:cs typeface="Arial"/>
              </a:rPr>
              <a:t>Multiclass</a:t>
            </a:r>
          </a:p>
          <a:p>
            <a:pPr algn="ctr"/>
            <a:r>
              <a:rPr lang="en-US" sz="1200" dirty="0" smtClean="0">
                <a:latin typeface="Arial"/>
                <a:cs typeface="Arial"/>
              </a:rPr>
              <a:t>(e.g. 4 classes)</a:t>
            </a:r>
            <a:endParaRPr lang="en-US" sz="1200" dirty="0">
              <a:latin typeface="Arial"/>
              <a:cs typeface="Arial"/>
            </a:endParaRPr>
          </a:p>
        </p:txBody>
      </p:sp>
      <p:sp>
        <p:nvSpPr>
          <p:cNvPr id="99"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Neural Network</a:t>
            </a:r>
            <a:r>
              <a:rPr lang="en-US" sz="2400" i="1" smtClean="0">
                <a:latin typeface="Arial"/>
                <a:cs typeface="Arial"/>
              </a:rPr>
              <a:t>: </a:t>
            </a:r>
            <a:r>
              <a:rPr lang="en-US" sz="1800" smtClean="0">
                <a:latin typeface="Arial"/>
                <a:cs typeface="Arial"/>
              </a:rPr>
              <a:t>Representations</a:t>
            </a:r>
            <a:endParaRPr lang="en-US" sz="1800" dirty="0">
              <a:latin typeface="Arial"/>
              <a:cs typeface="Arial"/>
            </a:endParaRPr>
          </a:p>
        </p:txBody>
      </p:sp>
      <p:sp>
        <p:nvSpPr>
          <p:cNvPr id="100" name="TextBox 99"/>
          <p:cNvSpPr txBox="1"/>
          <p:nvPr/>
        </p:nvSpPr>
        <p:spPr>
          <a:xfrm>
            <a:off x="288370" y="4664459"/>
            <a:ext cx="1188619" cy="338554"/>
          </a:xfrm>
          <a:prstGeom prst="rect">
            <a:avLst/>
          </a:prstGeom>
          <a:solidFill>
            <a:schemeClr val="bg1">
              <a:lumMod val="85000"/>
            </a:schemeClr>
          </a:solidFill>
          <a:ln>
            <a:noFill/>
          </a:ln>
        </p:spPr>
        <p:txBody>
          <a:bodyPr wrap="square" rtlCol="0">
            <a:spAutoFit/>
          </a:bodyPr>
          <a:lstStyle/>
          <a:p>
            <a:pPr algn="ctr"/>
            <a:r>
              <a:rPr lang="en-US" sz="1600" dirty="0" smtClean="0">
                <a:latin typeface="Arial"/>
                <a:cs typeface="Arial"/>
              </a:rPr>
              <a:t>Input layer</a:t>
            </a:r>
            <a:endParaRPr lang="en-US" sz="1600" dirty="0">
              <a:latin typeface="Arial"/>
              <a:cs typeface="Arial"/>
            </a:endParaRPr>
          </a:p>
        </p:txBody>
      </p:sp>
      <p:sp>
        <p:nvSpPr>
          <p:cNvPr id="101" name="TextBox 100"/>
          <p:cNvSpPr txBox="1"/>
          <p:nvPr/>
        </p:nvSpPr>
        <p:spPr>
          <a:xfrm>
            <a:off x="1794488" y="4664459"/>
            <a:ext cx="1920711" cy="338554"/>
          </a:xfrm>
          <a:prstGeom prst="rect">
            <a:avLst/>
          </a:prstGeom>
          <a:solidFill>
            <a:srgbClr val="D9D9D9"/>
          </a:solidFill>
        </p:spPr>
        <p:txBody>
          <a:bodyPr wrap="square" rtlCol="0">
            <a:spAutoFit/>
          </a:bodyPr>
          <a:lstStyle/>
          <a:p>
            <a:pPr algn="ctr"/>
            <a:r>
              <a:rPr lang="en-US" sz="1600" dirty="0" smtClean="0">
                <a:latin typeface="Arial"/>
                <a:cs typeface="Arial"/>
              </a:rPr>
              <a:t>Hidden layer</a:t>
            </a:r>
            <a:endParaRPr lang="en-US" sz="1600" dirty="0">
              <a:latin typeface="Arial"/>
              <a:cs typeface="Arial"/>
            </a:endParaRPr>
          </a:p>
        </p:txBody>
      </p:sp>
      <p:sp>
        <p:nvSpPr>
          <p:cNvPr id="102" name="TextBox 101"/>
          <p:cNvSpPr txBox="1"/>
          <p:nvPr/>
        </p:nvSpPr>
        <p:spPr>
          <a:xfrm>
            <a:off x="4376823" y="4664459"/>
            <a:ext cx="1726586" cy="338554"/>
          </a:xfrm>
          <a:prstGeom prst="rect">
            <a:avLst/>
          </a:prstGeom>
          <a:solidFill>
            <a:srgbClr val="D9D9D9"/>
          </a:solidFill>
        </p:spPr>
        <p:txBody>
          <a:bodyPr wrap="square" rtlCol="0">
            <a:spAutoFit/>
          </a:bodyPr>
          <a:lstStyle/>
          <a:p>
            <a:pPr algn="ctr"/>
            <a:r>
              <a:rPr lang="en-US" sz="1600" dirty="0" smtClean="0">
                <a:latin typeface="Arial"/>
                <a:cs typeface="Arial"/>
              </a:rPr>
              <a:t>Output layer</a:t>
            </a:r>
            <a:endParaRPr lang="en-US" sz="1600" dirty="0">
              <a:latin typeface="Arial"/>
              <a:cs typeface="Arial"/>
            </a:endParaRPr>
          </a:p>
        </p:txBody>
      </p:sp>
      <p:sp>
        <p:nvSpPr>
          <p:cNvPr id="103" name="TextBox 102"/>
          <p:cNvSpPr txBox="1"/>
          <p:nvPr/>
        </p:nvSpPr>
        <p:spPr>
          <a:xfrm>
            <a:off x="6189448" y="4664459"/>
            <a:ext cx="1172889" cy="338554"/>
          </a:xfrm>
          <a:prstGeom prst="rect">
            <a:avLst/>
          </a:prstGeom>
          <a:solidFill>
            <a:srgbClr val="D9D9D9"/>
          </a:solidFill>
        </p:spPr>
        <p:txBody>
          <a:bodyPr wrap="square" rtlCol="0">
            <a:spAutoFit/>
          </a:bodyPr>
          <a:lstStyle/>
          <a:p>
            <a:pPr algn="ctr"/>
            <a:r>
              <a:rPr lang="en-US" sz="1600" dirty="0" smtClean="0">
                <a:latin typeface="Arial"/>
                <a:cs typeface="Arial"/>
              </a:rPr>
              <a:t>Prediction</a:t>
            </a:r>
            <a:endParaRPr lang="en-US" sz="1600" dirty="0">
              <a:latin typeface="Arial"/>
              <a:cs typeface="Arial"/>
            </a:endParaRPr>
          </a:p>
        </p:txBody>
      </p:sp>
    </p:spTree>
    <p:extLst>
      <p:ext uri="{BB962C8B-B14F-4D97-AF65-F5344CB8AC3E}">
        <p14:creationId xmlns:p14="http://schemas.microsoft.com/office/powerpoint/2010/main" val="39292721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52" y="3764167"/>
            <a:ext cx="3657600" cy="2743200"/>
          </a:xfrm>
          <a:prstGeom prst="rect">
            <a:avLst/>
          </a:prstGeom>
        </p:spPr>
      </p:pic>
      <p:pic>
        <p:nvPicPr>
          <p:cNvPr id="10" name="Picture 9" descr="line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52" y="903844"/>
            <a:ext cx="3657600" cy="2743200"/>
          </a:xfrm>
          <a:prstGeom prst="rect">
            <a:avLst/>
          </a:prstGeom>
        </p:spPr>
      </p:pic>
      <p:pic>
        <p:nvPicPr>
          <p:cNvPr id="11" name="Picture 10" descr="rel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52" y="903844"/>
            <a:ext cx="3657600" cy="2743200"/>
          </a:xfrm>
          <a:prstGeom prst="rect">
            <a:avLst/>
          </a:prstGeom>
        </p:spPr>
      </p:pic>
      <p:pic>
        <p:nvPicPr>
          <p:cNvPr id="13" name="Picture 12" descr="tan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852" y="3764167"/>
            <a:ext cx="3657600" cy="2743200"/>
          </a:xfrm>
          <a:prstGeom prst="rect">
            <a:avLst/>
          </a:prstGeom>
        </p:spPr>
      </p:pic>
      <p:pic>
        <p:nvPicPr>
          <p:cNvPr id="14" name="Picture 13" descr="tanh_eq.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4572" y="4191312"/>
            <a:ext cx="914400" cy="388127"/>
          </a:xfrm>
          <a:prstGeom prst="rect">
            <a:avLst/>
          </a:prstGeom>
        </p:spPr>
      </p:pic>
      <p:pic>
        <p:nvPicPr>
          <p:cNvPr id="15" name="Picture 14" descr="sigmoid_eq.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855" y="4190608"/>
            <a:ext cx="914400" cy="374073"/>
          </a:xfrm>
          <a:prstGeom prst="rect">
            <a:avLst/>
          </a:prstGeom>
        </p:spPr>
      </p:pic>
      <p:pic>
        <p:nvPicPr>
          <p:cNvPr id="16" name="Picture 15" descr="relu_eq.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4572" y="1295007"/>
            <a:ext cx="1188720" cy="418011"/>
          </a:xfrm>
          <a:prstGeom prst="rect">
            <a:avLst/>
          </a:prstGeom>
        </p:spPr>
      </p:pic>
      <p:pic>
        <p:nvPicPr>
          <p:cNvPr id="17" name="Picture 16" descr="linear_eq.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855" y="1395905"/>
            <a:ext cx="594360" cy="218616"/>
          </a:xfrm>
          <a:prstGeom prst="rect">
            <a:avLst/>
          </a:prstGeom>
        </p:spPr>
      </p:pic>
      <p:sp>
        <p:nvSpPr>
          <p:cNvPr id="1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Neural Network: </a:t>
            </a:r>
            <a:r>
              <a:rPr lang="en-US" sz="1800" dirty="0" smtClean="0">
                <a:latin typeface="Arial"/>
                <a:cs typeface="Arial"/>
              </a:rPr>
              <a:t>Activation Functions</a:t>
            </a:r>
            <a:endParaRPr lang="en-US" sz="1800" dirty="0">
              <a:latin typeface="Arial"/>
              <a:cs typeface="Arial"/>
            </a:endParaRPr>
          </a:p>
        </p:txBody>
      </p:sp>
    </p:spTree>
    <p:extLst>
      <p:ext uri="{BB962C8B-B14F-4D97-AF65-F5344CB8AC3E}">
        <p14:creationId xmlns:p14="http://schemas.microsoft.com/office/powerpoint/2010/main" val="845326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We will NOT cover</a:t>
            </a:r>
            <a:r>
              <a:rPr lang="mr-IN" sz="2400" i="1" dirty="0" smtClean="0">
                <a:latin typeface="Arial"/>
                <a:cs typeface="Arial"/>
              </a:rPr>
              <a:t>…</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fontScale="92500"/>
          </a:bodyPr>
          <a:lstStyle/>
          <a:p>
            <a:r>
              <a:rPr lang="en-US" sz="2000" dirty="0" smtClean="0">
                <a:latin typeface="Arial"/>
                <a:cs typeface="Arial"/>
              </a:rPr>
              <a:t>Coding</a:t>
            </a:r>
          </a:p>
          <a:p>
            <a:pPr lvl="1"/>
            <a:r>
              <a:rPr lang="en-US" sz="1600" dirty="0" smtClean="0">
                <a:latin typeface="Arial"/>
                <a:cs typeface="Arial"/>
              </a:rPr>
              <a:t>We will click on buttons in a user-friendly software. </a:t>
            </a:r>
          </a:p>
          <a:p>
            <a:endParaRPr lang="en-US" sz="2000" dirty="0" smtClean="0">
              <a:latin typeface="Arial"/>
              <a:cs typeface="Arial"/>
            </a:endParaRPr>
          </a:p>
          <a:p>
            <a:r>
              <a:rPr lang="en-US" sz="2000" dirty="0" smtClean="0">
                <a:latin typeface="Arial"/>
                <a:cs typeface="Arial"/>
              </a:rPr>
              <a:t>Math</a:t>
            </a:r>
          </a:p>
          <a:p>
            <a:pPr lvl="1"/>
            <a:r>
              <a:rPr lang="en-US" sz="1600" dirty="0" smtClean="0">
                <a:latin typeface="Arial"/>
                <a:cs typeface="Arial"/>
              </a:rPr>
              <a:t>Math only appears when it is absolutely needed.</a:t>
            </a:r>
          </a:p>
          <a:p>
            <a:pPr lvl="1"/>
            <a:r>
              <a:rPr lang="en-US" sz="1600" dirty="0" smtClean="0">
                <a:latin typeface="Arial"/>
                <a:cs typeface="Arial"/>
              </a:rPr>
              <a:t>We </a:t>
            </a:r>
            <a:r>
              <a:rPr lang="en-US" sz="1600" dirty="0" smtClean="0">
                <a:latin typeface="Arial"/>
                <a:cs typeface="Arial"/>
              </a:rPr>
              <a:t>will focus on intuition, not calculation.</a:t>
            </a:r>
          </a:p>
          <a:p>
            <a:endParaRPr lang="en-US" sz="2000" dirty="0" smtClean="0">
              <a:latin typeface="Arial"/>
              <a:cs typeface="Arial"/>
            </a:endParaRPr>
          </a:p>
          <a:p>
            <a:r>
              <a:rPr lang="en-US" sz="2000" dirty="0" smtClean="0">
                <a:latin typeface="Arial"/>
                <a:cs typeface="Arial"/>
              </a:rPr>
              <a:t>Feature engineering</a:t>
            </a:r>
          </a:p>
          <a:p>
            <a:pPr lvl="1"/>
            <a:r>
              <a:rPr lang="en-US" sz="1600" dirty="0" smtClean="0">
                <a:latin typeface="Arial"/>
                <a:cs typeface="Arial"/>
              </a:rPr>
              <a:t>We primarily study the “core” of ML.</a:t>
            </a:r>
          </a:p>
          <a:p>
            <a:pPr lvl="1"/>
            <a:r>
              <a:rPr lang="en-US" sz="1600" dirty="0" smtClean="0">
                <a:latin typeface="Arial"/>
                <a:cs typeface="Arial"/>
              </a:rPr>
              <a:t>However, engineering tricks are critical to the success of ML in practice.</a:t>
            </a:r>
          </a:p>
          <a:p>
            <a:pPr lvl="1"/>
            <a:r>
              <a:rPr lang="en-US" sz="1600" dirty="0" smtClean="0">
                <a:latin typeface="Arial"/>
                <a:cs typeface="Arial"/>
              </a:rPr>
              <a:t>Highly domain specific, a lot of folk wisdom, no universal guideline, coding required.</a:t>
            </a:r>
          </a:p>
          <a:p>
            <a:endParaRPr lang="en-US" sz="2000" dirty="0" smtClean="0">
              <a:latin typeface="Arial"/>
              <a:cs typeface="Arial"/>
            </a:endParaRPr>
          </a:p>
          <a:p>
            <a:r>
              <a:rPr lang="en-US" sz="2000" dirty="0" smtClean="0">
                <a:latin typeface="Arial"/>
                <a:cs typeface="Arial"/>
              </a:rPr>
              <a:t>The state-of-the-art models at the frontier of ML/bioinformatics research</a:t>
            </a:r>
          </a:p>
          <a:p>
            <a:pPr lvl="1"/>
            <a:r>
              <a:rPr lang="en-US" sz="1600" dirty="0" smtClean="0">
                <a:latin typeface="Arial"/>
                <a:cs typeface="Arial"/>
              </a:rPr>
              <a:t>Too much math and coding involved, not appropriate for beginners</a:t>
            </a:r>
          </a:p>
        </p:txBody>
      </p:sp>
    </p:spTree>
    <p:extLst>
      <p:ext uri="{BB962C8B-B14F-4D97-AF65-F5344CB8AC3E}">
        <p14:creationId xmlns:p14="http://schemas.microsoft.com/office/powerpoint/2010/main" val="9206834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Neural Networks</a:t>
            </a:r>
            <a:br>
              <a:rPr lang="en-US" dirty="0" smtClean="0"/>
            </a:br>
            <a:r>
              <a:rPr lang="en-US" dirty="0" smtClean="0"/>
              <a:t>&amp;</a:t>
            </a:r>
            <a:br>
              <a:rPr lang="en-US" dirty="0" smtClean="0"/>
            </a:br>
            <a:r>
              <a:rPr lang="en-US" dirty="0" smtClean="0"/>
              <a:t>Linear </a:t>
            </a:r>
            <a:r>
              <a:rPr lang="en-US" dirty="0" err="1" smtClean="0"/>
              <a:t>separability</a:t>
            </a:r>
            <a:r>
              <a:rPr lang="en-US" dirty="0" smtClean="0"/>
              <a:t/>
            </a:r>
            <a:br>
              <a:rPr lang="en-US" dirty="0" smtClean="0"/>
            </a:br>
            <a:r>
              <a:rPr lang="en-US" dirty="0" smtClean="0"/>
              <a:t/>
            </a:r>
            <a:br>
              <a:rPr lang="en-US" dirty="0" smtClean="0"/>
            </a:br>
            <a:r>
              <a:rPr lang="en-US" sz="2000" dirty="0" smtClean="0"/>
              <a:t>Experiment on </a:t>
            </a:r>
            <a:r>
              <a:rPr lang="en-US" sz="2000" i="1" dirty="0"/>
              <a:t>toy_data_3.csv </a:t>
            </a:r>
            <a:r>
              <a:rPr lang="en-US" sz="2000" dirty="0"/>
              <a:t>and</a:t>
            </a:r>
            <a:r>
              <a:rPr lang="en-US" sz="2000" i="1" dirty="0"/>
              <a:t> toy_data_8.csv</a:t>
            </a:r>
            <a:r>
              <a:rPr lang="en-US" sz="2000" dirty="0" smtClean="0"/>
              <a:t>.</a:t>
            </a:r>
            <a:br>
              <a:rPr lang="en-US" sz="2000" dirty="0" smtClean="0"/>
            </a:br>
            <a:r>
              <a:rPr lang="en-US" sz="2000" dirty="0"/>
              <a:t/>
            </a:r>
            <a:br>
              <a:rPr lang="en-US" sz="2000" dirty="0"/>
            </a:br>
            <a:r>
              <a:rPr lang="en-US" sz="2000" dirty="0" smtClean="0"/>
              <a:t>What </a:t>
            </a:r>
            <a:r>
              <a:rPr lang="en-US" sz="2000" dirty="0" smtClean="0"/>
              <a:t>activation functions make a neural network a nonlinear classifier? Why</a:t>
            </a:r>
            <a:r>
              <a:rPr lang="en-US" sz="2000" dirty="0" smtClean="0"/>
              <a:t>?</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9374244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191896" y="1387092"/>
            <a:ext cx="1138391" cy="80613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35319" y="1387092"/>
            <a:ext cx="4218428" cy="795398"/>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Logistic Regression &amp; Neural Network</a:t>
            </a:r>
            <a:r>
              <a:rPr lang="en-US" sz="2400" dirty="0" smtClean="0">
                <a:latin typeface="Arial"/>
                <a:cs typeface="Arial"/>
              </a:rPr>
              <a:t>: </a:t>
            </a:r>
            <a:r>
              <a:rPr lang="en-US" sz="1800" dirty="0" smtClean="0">
                <a:latin typeface="Arial"/>
                <a:cs typeface="Arial"/>
              </a:rPr>
              <a:t>Learning</a:t>
            </a:r>
            <a:endParaRPr lang="en-US" sz="1800" dirty="0">
              <a:latin typeface="Arial"/>
              <a:cs typeface="Arial"/>
            </a:endParaRPr>
          </a:p>
        </p:txBody>
      </p:sp>
      <p:pic>
        <p:nvPicPr>
          <p:cNvPr id="6" name="Picture 5" descr="true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733" y="2587189"/>
            <a:ext cx="3657600" cy="2743200"/>
          </a:xfrm>
          <a:prstGeom prst="rect">
            <a:avLst/>
          </a:prstGeom>
        </p:spPr>
      </p:pic>
      <p:pic>
        <p:nvPicPr>
          <p:cNvPr id="7" name="Picture 6" descr="tru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333" y="2587189"/>
            <a:ext cx="3657600" cy="2743200"/>
          </a:xfrm>
          <a:prstGeom prst="rect">
            <a:avLst/>
          </a:prstGeom>
        </p:spPr>
      </p:pic>
      <p:sp>
        <p:nvSpPr>
          <p:cNvPr id="8" name="TextBox 7"/>
          <p:cNvSpPr txBox="1"/>
          <p:nvPr/>
        </p:nvSpPr>
        <p:spPr>
          <a:xfrm>
            <a:off x="457200" y="847977"/>
            <a:ext cx="1745264" cy="338554"/>
          </a:xfrm>
          <a:prstGeom prst="rect">
            <a:avLst/>
          </a:prstGeom>
          <a:noFill/>
        </p:spPr>
        <p:txBody>
          <a:bodyPr wrap="square" rtlCol="0">
            <a:spAutoFit/>
          </a:bodyPr>
          <a:lstStyle/>
          <a:p>
            <a:r>
              <a:rPr lang="en-US" sz="1600" dirty="0">
                <a:latin typeface="Arial"/>
                <a:cs typeface="Arial"/>
              </a:rPr>
              <a:t>B</a:t>
            </a:r>
            <a:r>
              <a:rPr lang="en-US" sz="1600" dirty="0" smtClean="0">
                <a:latin typeface="Arial"/>
                <a:cs typeface="Arial"/>
              </a:rPr>
              <a:t>inary problem:</a:t>
            </a:r>
            <a:endParaRPr lang="en-US" sz="1600" dirty="0">
              <a:latin typeface="Arial"/>
              <a:cs typeface="Arial"/>
            </a:endParaRPr>
          </a:p>
        </p:txBody>
      </p:sp>
      <p:sp>
        <p:nvSpPr>
          <p:cNvPr id="9" name="TextBox 8"/>
          <p:cNvSpPr txBox="1"/>
          <p:nvPr/>
        </p:nvSpPr>
        <p:spPr>
          <a:xfrm>
            <a:off x="2735319" y="2182490"/>
            <a:ext cx="4218428" cy="246221"/>
          </a:xfrm>
          <a:prstGeom prst="rect">
            <a:avLst/>
          </a:prstGeom>
          <a:solidFill>
            <a:srgbClr val="D9D9D9"/>
          </a:solidFill>
        </p:spPr>
        <p:txBody>
          <a:bodyPr wrap="square" rtlCol="0">
            <a:spAutoFit/>
          </a:bodyPr>
          <a:lstStyle/>
          <a:p>
            <a:pPr algn="ctr"/>
            <a:r>
              <a:rPr lang="en-US" sz="1000" dirty="0" smtClean="0">
                <a:latin typeface="Arial"/>
                <a:cs typeface="Arial"/>
              </a:rPr>
              <a:t>Cross-entropy loss</a:t>
            </a:r>
            <a:endParaRPr lang="en-US" sz="1000" dirty="0">
              <a:latin typeface="Arial"/>
              <a:cs typeface="Arial"/>
            </a:endParaRPr>
          </a:p>
        </p:txBody>
      </p:sp>
      <p:sp>
        <p:nvSpPr>
          <p:cNvPr id="10" name="TextBox 9"/>
          <p:cNvSpPr txBox="1"/>
          <p:nvPr/>
        </p:nvSpPr>
        <p:spPr>
          <a:xfrm>
            <a:off x="7191897" y="2182490"/>
            <a:ext cx="1138390" cy="246221"/>
          </a:xfrm>
          <a:prstGeom prst="rect">
            <a:avLst/>
          </a:prstGeom>
          <a:solidFill>
            <a:srgbClr val="D9D9D9"/>
          </a:solidFill>
        </p:spPr>
        <p:txBody>
          <a:bodyPr wrap="square" rtlCol="0">
            <a:spAutoFit/>
          </a:bodyPr>
          <a:lstStyle/>
          <a:p>
            <a:pPr algn="ctr"/>
            <a:r>
              <a:rPr lang="en-US" sz="1000" dirty="0" smtClean="0">
                <a:latin typeface="Arial"/>
                <a:cs typeface="Arial"/>
              </a:rPr>
              <a:t>L2 regularization </a:t>
            </a:r>
            <a:endParaRPr lang="en-US" sz="1000" dirty="0">
              <a:latin typeface="Arial"/>
              <a:cs typeface="Arial"/>
            </a:endParaRPr>
          </a:p>
        </p:txBody>
      </p:sp>
      <p:pic>
        <p:nvPicPr>
          <p:cNvPr id="14" name="Picture 13" descr="softmax_fun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133" y="5941772"/>
            <a:ext cx="5486400" cy="757933"/>
          </a:xfrm>
          <a:prstGeom prst="rect">
            <a:avLst/>
          </a:prstGeom>
        </p:spPr>
      </p:pic>
      <p:sp>
        <p:nvSpPr>
          <p:cNvPr id="18" name="TextBox 17"/>
          <p:cNvSpPr txBox="1"/>
          <p:nvPr/>
        </p:nvSpPr>
        <p:spPr>
          <a:xfrm>
            <a:off x="457200" y="5493932"/>
            <a:ext cx="2011691" cy="338554"/>
          </a:xfrm>
          <a:prstGeom prst="rect">
            <a:avLst/>
          </a:prstGeom>
          <a:noFill/>
        </p:spPr>
        <p:txBody>
          <a:bodyPr wrap="square" rtlCol="0">
            <a:spAutoFit/>
          </a:bodyPr>
          <a:lstStyle/>
          <a:p>
            <a:r>
              <a:rPr lang="en-US" sz="1600" dirty="0">
                <a:latin typeface="Arial"/>
                <a:cs typeface="Arial"/>
              </a:rPr>
              <a:t>M</a:t>
            </a:r>
            <a:r>
              <a:rPr lang="en-US" sz="1600" dirty="0" smtClean="0">
                <a:latin typeface="Arial"/>
                <a:cs typeface="Arial"/>
              </a:rPr>
              <a:t>ulticlass problem:</a:t>
            </a:r>
            <a:endParaRPr lang="en-US" sz="1600" dirty="0">
              <a:latin typeface="Arial"/>
              <a:cs typeface="Arial"/>
            </a:endParaRPr>
          </a:p>
        </p:txBody>
      </p:sp>
      <p:pic>
        <p:nvPicPr>
          <p:cNvPr id="19" name="Picture 18"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33" y="1387092"/>
            <a:ext cx="7315200" cy="729241"/>
          </a:xfrm>
          <a:prstGeom prst="rect">
            <a:avLst/>
          </a:prstGeom>
        </p:spPr>
      </p:pic>
    </p:spTree>
    <p:extLst>
      <p:ext uri="{BB962C8B-B14F-4D97-AF65-F5344CB8AC3E}">
        <p14:creationId xmlns:p14="http://schemas.microsoft.com/office/powerpoint/2010/main" val="22449506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46786"/>
          </a:xfrm>
        </p:spPr>
        <p:txBody>
          <a:bodyPr>
            <a:normAutofit/>
          </a:bodyPr>
          <a:lstStyle/>
          <a:p>
            <a:r>
              <a:rPr lang="en-US" dirty="0" smtClean="0"/>
              <a:t>Neural </a:t>
            </a:r>
            <a:r>
              <a:rPr lang="en-US" dirty="0" smtClean="0"/>
              <a:t>Networks</a:t>
            </a:r>
            <a:r>
              <a:rPr lang="en-US" dirty="0" smtClean="0"/>
              <a:t/>
            </a:r>
            <a:br>
              <a:rPr lang="en-US" dirty="0" smtClean="0"/>
            </a:br>
            <a:r>
              <a:rPr lang="en-US" dirty="0" smtClean="0"/>
              <a:t>Structure &amp; Learning</a:t>
            </a:r>
            <a:br>
              <a:rPr lang="en-US" dirty="0" smtClean="0"/>
            </a:br>
            <a:r>
              <a:rPr lang="en-US" dirty="0" smtClean="0"/>
              <a:t/>
            </a:r>
            <a:br>
              <a:rPr lang="en-US" dirty="0" smtClean="0"/>
            </a:br>
            <a:r>
              <a:rPr lang="en-US" sz="2000" dirty="0" smtClean="0"/>
              <a:t>Experiment on </a:t>
            </a:r>
            <a:r>
              <a:rPr lang="en-US" sz="2000" i="1" dirty="0" smtClean="0"/>
              <a:t>toy_data_5.csv </a:t>
            </a:r>
            <a:r>
              <a:rPr lang="en-US" sz="2000" dirty="0" smtClean="0"/>
              <a:t>and</a:t>
            </a:r>
            <a:r>
              <a:rPr lang="en-US" sz="2000" i="1" dirty="0" smtClean="0"/>
              <a:t> toy_data_8.csv</a:t>
            </a:r>
            <a:r>
              <a:rPr lang="en-US" sz="2000" dirty="0" smtClean="0"/>
              <a:t>.</a:t>
            </a:r>
            <a:br>
              <a:rPr lang="en-US" sz="2000" dirty="0" smtClean="0"/>
            </a:br>
            <a:r>
              <a:rPr lang="en-US" sz="2000" dirty="0" smtClean="0"/>
              <a:t/>
            </a:r>
            <a:br>
              <a:rPr lang="en-US" sz="2000" dirty="0" smtClean="0"/>
            </a:br>
            <a:r>
              <a:rPr lang="en-US" sz="2000" dirty="0" smtClean="0"/>
              <a:t>Consider the following settings.</a:t>
            </a:r>
            <a:br>
              <a:rPr lang="en-US" sz="2000" dirty="0" smtClean="0"/>
            </a:br>
            <a:r>
              <a:rPr lang="en-US" sz="2000" dirty="0" smtClean="0"/>
              <a:t/>
            </a:r>
            <a:br>
              <a:rPr lang="en-US" sz="2000" dirty="0" smtClean="0"/>
            </a:br>
            <a:r>
              <a:rPr lang="en-US" sz="1600" dirty="0" smtClean="0"/>
              <a:t>(a) </a:t>
            </a:r>
            <a:r>
              <a:rPr lang="en-US" sz="1600" b="1" dirty="0" smtClean="0"/>
              <a:t>solver</a:t>
            </a:r>
            <a:r>
              <a:rPr lang="en-US" sz="1600" dirty="0" smtClean="0"/>
              <a:t>: LBFGS, </a:t>
            </a:r>
            <a:r>
              <a:rPr lang="en-US" sz="1600" b="1" dirty="0" smtClean="0"/>
              <a:t>activation function</a:t>
            </a:r>
            <a:r>
              <a:rPr lang="en-US" sz="1600" dirty="0" smtClean="0"/>
              <a:t>: </a:t>
            </a:r>
            <a:r>
              <a:rPr lang="en-US" sz="1600" dirty="0" err="1" smtClean="0"/>
              <a:t>tanh</a:t>
            </a:r>
            <a:r>
              <a:rPr lang="en-US" sz="1600" dirty="0" smtClean="0"/>
              <a:t>, </a:t>
            </a:r>
            <a:r>
              <a:rPr lang="en-US" sz="1600" b="1" dirty="0" smtClean="0"/>
              <a:t>penalty</a:t>
            </a:r>
            <a:r>
              <a:rPr lang="en-US" sz="1600" dirty="0" smtClean="0"/>
              <a:t>: 0.2.</a:t>
            </a:r>
            <a:br>
              <a:rPr lang="en-US" sz="1600" dirty="0" smtClean="0"/>
            </a:br>
            <a:r>
              <a:rPr lang="en-US" sz="1600" dirty="0" smtClean="0"/>
              <a:t>Use 5, 10, 20, 50, 100 hidden units.</a:t>
            </a:r>
            <a:br>
              <a:rPr lang="en-US" sz="1600" dirty="0" smtClean="0"/>
            </a:br>
            <a:r>
              <a:rPr lang="en-US" sz="1600" dirty="0" smtClean="0"/>
              <a:t>Examine accuracy and decision boundary. What do you observe?</a:t>
            </a:r>
            <a:br>
              <a:rPr lang="en-US" sz="1600" dirty="0" smtClean="0"/>
            </a:br>
            <a:r>
              <a:rPr lang="en-US" sz="1600" dirty="0"/>
              <a:t/>
            </a:r>
            <a:br>
              <a:rPr lang="en-US" sz="1600" dirty="0"/>
            </a:br>
            <a:r>
              <a:rPr lang="en-US" sz="1600" dirty="0" smtClean="0"/>
              <a:t>(b) </a:t>
            </a:r>
            <a:r>
              <a:rPr lang="en-US" sz="1600" b="1" dirty="0" smtClean="0"/>
              <a:t>number of hidden units</a:t>
            </a:r>
            <a:r>
              <a:rPr lang="en-US" sz="1600" dirty="0" smtClean="0"/>
              <a:t>: 20, </a:t>
            </a:r>
            <a:r>
              <a:rPr lang="en-US" sz="1600" b="1" dirty="0" smtClean="0"/>
              <a:t>penalty</a:t>
            </a:r>
            <a:r>
              <a:rPr lang="en-US" sz="1600" dirty="0" smtClean="0"/>
              <a:t>: 0.2</a:t>
            </a:r>
            <a:br>
              <a:rPr lang="en-US" sz="1600" dirty="0" smtClean="0"/>
            </a:br>
            <a:r>
              <a:rPr lang="en-US" sz="1600" dirty="0" smtClean="0"/>
              <a:t>Use different combinations of activation function and solver.</a:t>
            </a:r>
            <a:br>
              <a:rPr lang="en-US" sz="1600" dirty="0" smtClean="0"/>
            </a:br>
            <a:r>
              <a:rPr lang="en-US" sz="1600" dirty="0" smtClean="0"/>
              <a:t>Do they produce the same classifier? Why?</a:t>
            </a:r>
            <a:br>
              <a:rPr lang="en-US" sz="1600" dirty="0" smtClean="0"/>
            </a:br>
            <a:r>
              <a:rPr lang="en-US" sz="1600" dirty="0" smtClean="0"/>
              <a:t>(Hint: local minima)</a:t>
            </a:r>
            <a:endParaRPr lang="en-US" sz="16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25829776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Decision Tree: </a:t>
            </a:r>
            <a:r>
              <a:rPr lang="en-US" sz="1800" dirty="0" smtClean="0">
                <a:latin typeface="Arial"/>
                <a:cs typeface="Arial"/>
              </a:rPr>
              <a:t>Representation and Inference</a:t>
            </a:r>
            <a:endParaRPr lang="en-US" sz="1800" dirty="0">
              <a:latin typeface="Arial"/>
              <a:cs typeface="Arial"/>
            </a:endParaRPr>
          </a:p>
        </p:txBody>
      </p:sp>
      <p:sp>
        <p:nvSpPr>
          <p:cNvPr id="5" name="Rounded Rectangle 4"/>
          <p:cNvSpPr/>
          <p:nvPr/>
        </p:nvSpPr>
        <p:spPr>
          <a:xfrm>
            <a:off x="3940886" y="1734415"/>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72664" y="1761416"/>
            <a:ext cx="1184940" cy="369332"/>
          </a:xfrm>
          <a:prstGeom prst="rect">
            <a:avLst/>
          </a:prstGeom>
          <a:noFill/>
        </p:spPr>
        <p:txBody>
          <a:bodyPr wrap="none" rtlCol="0">
            <a:spAutoFit/>
          </a:bodyPr>
          <a:lstStyle/>
          <a:p>
            <a:pPr algn="ctr"/>
            <a:r>
              <a:rPr lang="en-US" dirty="0" smtClean="0">
                <a:latin typeface="Arial"/>
                <a:cs typeface="Arial"/>
              </a:rPr>
              <a:t>Exercises</a:t>
            </a:r>
            <a:endParaRPr lang="en-US" dirty="0">
              <a:latin typeface="Arial"/>
              <a:cs typeface="Arial"/>
            </a:endParaRPr>
          </a:p>
        </p:txBody>
      </p:sp>
      <p:cxnSp>
        <p:nvCxnSpPr>
          <p:cNvPr id="7" name="Straight Connector 6"/>
          <p:cNvCxnSpPr/>
          <p:nvPr/>
        </p:nvCxnSpPr>
        <p:spPr>
          <a:xfrm>
            <a:off x="4688619" y="2157748"/>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88486" y="2157748"/>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3058236" y="2801390"/>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484382" y="2801390"/>
            <a:ext cx="608209" cy="369332"/>
          </a:xfrm>
          <a:prstGeom prst="rect">
            <a:avLst/>
          </a:prstGeom>
          <a:noFill/>
        </p:spPr>
        <p:txBody>
          <a:bodyPr wrap="none" rtlCol="0">
            <a:spAutoFit/>
          </a:bodyPr>
          <a:lstStyle/>
          <a:p>
            <a:pPr algn="ctr"/>
            <a:r>
              <a:rPr lang="en-US" dirty="0" smtClean="0">
                <a:latin typeface="Arial"/>
                <a:cs typeface="Arial"/>
              </a:rPr>
              <a:t>Age</a:t>
            </a:r>
            <a:endParaRPr lang="en-US" dirty="0">
              <a:latin typeface="Arial"/>
              <a:cs typeface="Arial"/>
            </a:endParaRPr>
          </a:p>
        </p:txBody>
      </p:sp>
      <p:cxnSp>
        <p:nvCxnSpPr>
          <p:cNvPr id="13" name="Straight Connector 12"/>
          <p:cNvCxnSpPr/>
          <p:nvPr/>
        </p:nvCxnSpPr>
        <p:spPr>
          <a:xfrm>
            <a:off x="3788485" y="3224723"/>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888352" y="3224723"/>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3940886" y="3857076"/>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373614" y="3892356"/>
            <a:ext cx="595047" cy="369332"/>
          </a:xfrm>
          <a:prstGeom prst="rect">
            <a:avLst/>
          </a:prstGeom>
          <a:noFill/>
        </p:spPr>
        <p:txBody>
          <a:bodyPr wrap="none" rtlCol="0">
            <a:spAutoFit/>
          </a:bodyPr>
          <a:lstStyle/>
          <a:p>
            <a:pPr algn="ctr"/>
            <a:r>
              <a:rPr lang="en-US" dirty="0" smtClean="0">
                <a:latin typeface="Arial"/>
                <a:cs typeface="Arial"/>
              </a:rPr>
              <a:t>BMI</a:t>
            </a:r>
            <a:endParaRPr lang="en-US" dirty="0">
              <a:latin typeface="Arial"/>
              <a:cs typeface="Arial"/>
            </a:endParaRPr>
          </a:p>
        </p:txBody>
      </p:sp>
      <p:cxnSp>
        <p:nvCxnSpPr>
          <p:cNvPr id="18" name="Straight Connector 17"/>
          <p:cNvCxnSpPr/>
          <p:nvPr/>
        </p:nvCxnSpPr>
        <p:spPr>
          <a:xfrm>
            <a:off x="4688618" y="4280409"/>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788485" y="4280409"/>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80766" y="2273650"/>
            <a:ext cx="354584" cy="276999"/>
          </a:xfrm>
          <a:prstGeom prst="rect">
            <a:avLst/>
          </a:prstGeom>
          <a:noFill/>
        </p:spPr>
        <p:txBody>
          <a:bodyPr wrap="none" rtlCol="0">
            <a:spAutoFit/>
          </a:bodyPr>
          <a:lstStyle/>
          <a:p>
            <a:pPr algn="ctr"/>
            <a:r>
              <a:rPr lang="en-US" sz="1200" dirty="0" smtClean="0">
                <a:latin typeface="Arial"/>
                <a:cs typeface="Arial"/>
              </a:rPr>
              <a:t>no</a:t>
            </a:r>
            <a:endParaRPr lang="en-US" sz="1200" dirty="0">
              <a:latin typeface="Arial"/>
              <a:cs typeface="Arial"/>
            </a:endParaRPr>
          </a:p>
        </p:txBody>
      </p:sp>
      <p:sp>
        <p:nvSpPr>
          <p:cNvPr id="21" name="TextBox 20"/>
          <p:cNvSpPr txBox="1"/>
          <p:nvPr/>
        </p:nvSpPr>
        <p:spPr>
          <a:xfrm>
            <a:off x="5184157" y="2273650"/>
            <a:ext cx="423514" cy="276999"/>
          </a:xfrm>
          <a:prstGeom prst="rect">
            <a:avLst/>
          </a:prstGeom>
          <a:noFill/>
        </p:spPr>
        <p:txBody>
          <a:bodyPr wrap="none" rtlCol="0">
            <a:spAutoFit/>
          </a:bodyPr>
          <a:lstStyle/>
          <a:p>
            <a:pPr algn="ctr"/>
            <a:r>
              <a:rPr lang="en-US" sz="1200" dirty="0" smtClean="0">
                <a:latin typeface="Arial"/>
                <a:cs typeface="Arial"/>
              </a:rPr>
              <a:t>yes</a:t>
            </a:r>
            <a:endParaRPr lang="en-US" sz="1200" dirty="0">
              <a:latin typeface="Arial"/>
              <a:cs typeface="Arial"/>
            </a:endParaRPr>
          </a:p>
        </p:txBody>
      </p:sp>
      <p:sp>
        <p:nvSpPr>
          <p:cNvPr id="22" name="TextBox 21"/>
          <p:cNvSpPr txBox="1"/>
          <p:nvPr/>
        </p:nvSpPr>
        <p:spPr>
          <a:xfrm>
            <a:off x="2888352" y="3343462"/>
            <a:ext cx="488460" cy="276999"/>
          </a:xfrm>
          <a:prstGeom prst="rect">
            <a:avLst/>
          </a:prstGeom>
          <a:noFill/>
        </p:spPr>
        <p:txBody>
          <a:bodyPr wrap="none" rtlCol="0">
            <a:spAutoFit/>
          </a:bodyPr>
          <a:lstStyle/>
          <a:p>
            <a:pPr algn="ctr"/>
            <a:r>
              <a:rPr lang="en-US" sz="1200" dirty="0" smtClean="0">
                <a:latin typeface="Arial"/>
                <a:cs typeface="Arial"/>
              </a:rPr>
              <a:t>&lt; 30</a:t>
            </a:r>
            <a:endParaRPr lang="en-US" sz="1200" dirty="0">
              <a:latin typeface="Arial"/>
              <a:cs typeface="Arial"/>
            </a:endParaRPr>
          </a:p>
        </p:txBody>
      </p:sp>
      <p:sp>
        <p:nvSpPr>
          <p:cNvPr id="23" name="TextBox 22"/>
          <p:cNvSpPr txBox="1"/>
          <p:nvPr/>
        </p:nvSpPr>
        <p:spPr>
          <a:xfrm>
            <a:off x="4190538" y="3342853"/>
            <a:ext cx="483050" cy="276999"/>
          </a:xfrm>
          <a:prstGeom prst="rect">
            <a:avLst/>
          </a:prstGeom>
          <a:noFill/>
        </p:spPr>
        <p:txBody>
          <a:bodyPr wrap="none" rtlCol="0">
            <a:spAutoFit/>
          </a:bodyPr>
          <a:lstStyle/>
          <a:p>
            <a:pPr algn="ctr"/>
            <a:r>
              <a:rPr lang="en-US" sz="1200" dirty="0" smtClean="0">
                <a:latin typeface="Arial"/>
                <a:cs typeface="Arial"/>
              </a:rPr>
              <a:t>≥ 30</a:t>
            </a:r>
            <a:endParaRPr lang="en-US" sz="1200" dirty="0">
              <a:latin typeface="Arial"/>
              <a:cs typeface="Arial"/>
            </a:endParaRPr>
          </a:p>
        </p:txBody>
      </p:sp>
      <p:sp>
        <p:nvSpPr>
          <p:cNvPr id="24" name="TextBox 23"/>
          <p:cNvSpPr txBox="1"/>
          <p:nvPr/>
        </p:nvSpPr>
        <p:spPr>
          <a:xfrm>
            <a:off x="3700366" y="4375978"/>
            <a:ext cx="616800" cy="276999"/>
          </a:xfrm>
          <a:prstGeom prst="rect">
            <a:avLst/>
          </a:prstGeom>
          <a:noFill/>
        </p:spPr>
        <p:txBody>
          <a:bodyPr wrap="none" rtlCol="0">
            <a:spAutoFit/>
          </a:bodyPr>
          <a:lstStyle/>
          <a:p>
            <a:pPr algn="ctr"/>
            <a:r>
              <a:rPr lang="en-US" sz="1200" dirty="0" smtClean="0">
                <a:latin typeface="Arial"/>
                <a:cs typeface="Arial"/>
              </a:rPr>
              <a:t>&lt; 25.5</a:t>
            </a:r>
            <a:endParaRPr lang="en-US" sz="1200" dirty="0">
              <a:latin typeface="Arial"/>
              <a:cs typeface="Arial"/>
            </a:endParaRPr>
          </a:p>
        </p:txBody>
      </p:sp>
      <p:sp>
        <p:nvSpPr>
          <p:cNvPr id="25" name="TextBox 24"/>
          <p:cNvSpPr txBox="1"/>
          <p:nvPr/>
        </p:nvSpPr>
        <p:spPr>
          <a:xfrm>
            <a:off x="5102392" y="4387651"/>
            <a:ext cx="616800" cy="276999"/>
          </a:xfrm>
          <a:prstGeom prst="rect">
            <a:avLst/>
          </a:prstGeom>
          <a:noFill/>
        </p:spPr>
        <p:txBody>
          <a:bodyPr wrap="none" rtlCol="0">
            <a:spAutoFit/>
          </a:bodyPr>
          <a:lstStyle/>
          <a:p>
            <a:pPr algn="ctr"/>
            <a:r>
              <a:rPr lang="en-US" sz="1200" dirty="0" smtClean="0">
                <a:latin typeface="Arial"/>
                <a:cs typeface="Arial"/>
              </a:rPr>
              <a:t>≥ 25.5</a:t>
            </a:r>
            <a:endParaRPr lang="en-US" sz="1200" dirty="0">
              <a:latin typeface="Arial"/>
              <a:cs typeface="Arial"/>
            </a:endParaRPr>
          </a:p>
        </p:txBody>
      </p:sp>
      <p:sp>
        <p:nvSpPr>
          <p:cNvPr id="26" name="Rounded Rectangle 25"/>
          <p:cNvSpPr/>
          <p:nvPr/>
        </p:nvSpPr>
        <p:spPr>
          <a:xfrm>
            <a:off x="5253219" y="2801390"/>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368537" y="2825000"/>
            <a:ext cx="479744" cy="369332"/>
          </a:xfrm>
          <a:prstGeom prst="rect">
            <a:avLst/>
          </a:prstGeom>
          <a:noFill/>
        </p:spPr>
        <p:txBody>
          <a:bodyPr wrap="none" rtlCol="0">
            <a:spAutoFit/>
          </a:bodyPr>
          <a:lstStyle/>
          <a:p>
            <a:r>
              <a:rPr lang="en-US" dirty="0" smtClean="0">
                <a:latin typeface="Arial"/>
                <a:cs typeface="Arial"/>
              </a:rPr>
              <a:t>No</a:t>
            </a:r>
            <a:endParaRPr lang="en-US" dirty="0">
              <a:latin typeface="Arial"/>
              <a:cs typeface="Arial"/>
            </a:endParaRPr>
          </a:p>
        </p:txBody>
      </p:sp>
      <p:sp>
        <p:nvSpPr>
          <p:cNvPr id="28" name="Rounded Rectangle 27"/>
          <p:cNvSpPr/>
          <p:nvPr/>
        </p:nvSpPr>
        <p:spPr>
          <a:xfrm>
            <a:off x="2542629" y="3877009"/>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657947" y="3900619"/>
            <a:ext cx="479744" cy="369332"/>
          </a:xfrm>
          <a:prstGeom prst="rect">
            <a:avLst/>
          </a:prstGeom>
          <a:noFill/>
        </p:spPr>
        <p:txBody>
          <a:bodyPr wrap="none" rtlCol="0">
            <a:spAutoFit/>
          </a:bodyPr>
          <a:lstStyle/>
          <a:p>
            <a:r>
              <a:rPr lang="en-US" dirty="0" smtClean="0">
                <a:latin typeface="Arial"/>
                <a:cs typeface="Arial"/>
              </a:rPr>
              <a:t>No</a:t>
            </a:r>
            <a:endParaRPr lang="en-US" dirty="0">
              <a:latin typeface="Arial"/>
              <a:cs typeface="Arial"/>
            </a:endParaRPr>
          </a:p>
        </p:txBody>
      </p:sp>
      <p:sp>
        <p:nvSpPr>
          <p:cNvPr id="30" name="Rounded Rectangle 29"/>
          <p:cNvSpPr/>
          <p:nvPr/>
        </p:nvSpPr>
        <p:spPr>
          <a:xfrm>
            <a:off x="3442763" y="4912762"/>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58081" y="4936372"/>
            <a:ext cx="479744" cy="369332"/>
          </a:xfrm>
          <a:prstGeom prst="rect">
            <a:avLst/>
          </a:prstGeom>
          <a:noFill/>
        </p:spPr>
        <p:txBody>
          <a:bodyPr wrap="none" rtlCol="0">
            <a:spAutoFit/>
          </a:bodyPr>
          <a:lstStyle/>
          <a:p>
            <a:r>
              <a:rPr lang="en-US" dirty="0" smtClean="0">
                <a:latin typeface="Arial"/>
                <a:cs typeface="Arial"/>
              </a:rPr>
              <a:t>No</a:t>
            </a:r>
            <a:endParaRPr lang="en-US" dirty="0">
              <a:latin typeface="Arial"/>
              <a:cs typeface="Arial"/>
            </a:endParaRPr>
          </a:p>
        </p:txBody>
      </p:sp>
      <p:sp>
        <p:nvSpPr>
          <p:cNvPr id="33" name="Rounded Rectangle 32"/>
          <p:cNvSpPr/>
          <p:nvPr/>
        </p:nvSpPr>
        <p:spPr>
          <a:xfrm>
            <a:off x="5241045" y="4918581"/>
            <a:ext cx="691445" cy="423333"/>
          </a:xfrm>
          <a:prstGeom prst="roundRect">
            <a:avLst/>
          </a:prstGeom>
          <a:solidFill>
            <a:srgbClr val="008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315618" y="4942191"/>
            <a:ext cx="561234" cy="369332"/>
          </a:xfrm>
          <a:prstGeom prst="rect">
            <a:avLst/>
          </a:prstGeom>
          <a:noFill/>
        </p:spPr>
        <p:txBody>
          <a:bodyPr wrap="none" rtlCol="0">
            <a:spAutoFit/>
          </a:bodyPr>
          <a:lstStyle/>
          <a:p>
            <a:r>
              <a:rPr lang="en-US" dirty="0" smtClean="0">
                <a:latin typeface="Arial"/>
                <a:cs typeface="Arial"/>
              </a:rPr>
              <a:t>Yes</a:t>
            </a:r>
            <a:endParaRPr lang="en-US" dirty="0">
              <a:latin typeface="Arial"/>
              <a:cs typeface="Arial"/>
            </a:endParaRPr>
          </a:p>
        </p:txBody>
      </p:sp>
      <p:sp>
        <p:nvSpPr>
          <p:cNvPr id="75" name="TextBox 74"/>
          <p:cNvSpPr txBox="1"/>
          <p:nvPr/>
        </p:nvSpPr>
        <p:spPr>
          <a:xfrm>
            <a:off x="767297" y="4525310"/>
            <a:ext cx="970556" cy="276999"/>
          </a:xfrm>
          <a:prstGeom prst="rect">
            <a:avLst/>
          </a:prstGeom>
          <a:noFill/>
        </p:spPr>
        <p:txBody>
          <a:bodyPr wrap="square" rtlCol="0">
            <a:spAutoFit/>
          </a:bodyPr>
          <a:lstStyle/>
          <a:p>
            <a:pPr algn="ctr"/>
            <a:r>
              <a:rPr lang="en-US" sz="1200" dirty="0" smtClean="0">
                <a:latin typeface="Arial"/>
                <a:cs typeface="Arial"/>
              </a:rPr>
              <a:t>Leaf node</a:t>
            </a:r>
            <a:endParaRPr lang="en-US" sz="1200" dirty="0">
              <a:latin typeface="Arial"/>
              <a:cs typeface="Arial"/>
            </a:endParaRPr>
          </a:p>
        </p:txBody>
      </p:sp>
      <p:cxnSp>
        <p:nvCxnSpPr>
          <p:cNvPr id="76" name="Straight Connector 75"/>
          <p:cNvCxnSpPr/>
          <p:nvPr/>
        </p:nvCxnSpPr>
        <p:spPr>
          <a:xfrm flipV="1">
            <a:off x="1737853" y="4056826"/>
            <a:ext cx="711433" cy="596151"/>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737853" y="4664650"/>
            <a:ext cx="1575266" cy="52429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7133625" y="3580077"/>
            <a:ext cx="1166732" cy="276999"/>
          </a:xfrm>
          <a:prstGeom prst="rect">
            <a:avLst/>
          </a:prstGeom>
          <a:noFill/>
        </p:spPr>
        <p:txBody>
          <a:bodyPr wrap="square" rtlCol="0">
            <a:spAutoFit/>
          </a:bodyPr>
          <a:lstStyle/>
          <a:p>
            <a:pPr algn="ctr"/>
            <a:r>
              <a:rPr lang="en-US" sz="1200" dirty="0" smtClean="0">
                <a:latin typeface="Arial"/>
                <a:cs typeface="Arial"/>
              </a:rPr>
              <a:t>Internal node</a:t>
            </a:r>
            <a:endParaRPr lang="en-US" sz="1200" dirty="0">
              <a:latin typeface="Arial"/>
              <a:cs typeface="Arial"/>
            </a:endParaRPr>
          </a:p>
        </p:txBody>
      </p:sp>
      <p:cxnSp>
        <p:nvCxnSpPr>
          <p:cNvPr id="82" name="Straight Connector 81"/>
          <p:cNvCxnSpPr>
            <a:stCxn id="81" idx="1"/>
          </p:cNvCxnSpPr>
          <p:nvPr/>
        </p:nvCxnSpPr>
        <p:spPr>
          <a:xfrm flipH="1" flipV="1">
            <a:off x="4608286" y="3170722"/>
            <a:ext cx="2525339" cy="547855"/>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81" idx="1"/>
          </p:cNvCxnSpPr>
          <p:nvPr/>
        </p:nvCxnSpPr>
        <p:spPr>
          <a:xfrm flipH="1">
            <a:off x="5596236" y="3718577"/>
            <a:ext cx="1537389" cy="338249"/>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35643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Decision Tree: </a:t>
            </a:r>
            <a:r>
              <a:rPr lang="en-US" sz="1800" dirty="0" smtClean="0">
                <a:latin typeface="Arial"/>
                <a:cs typeface="Arial"/>
              </a:rPr>
              <a:t>Learning</a:t>
            </a:r>
            <a:endParaRPr lang="en-US" sz="1800" dirty="0">
              <a:latin typeface="Arial"/>
              <a:cs typeface="Arial"/>
            </a:endParaRPr>
          </a:p>
        </p:txBody>
      </p:sp>
      <p:sp>
        <p:nvSpPr>
          <p:cNvPr id="5" name="TextBox 4"/>
          <p:cNvSpPr txBox="1"/>
          <p:nvPr/>
        </p:nvSpPr>
        <p:spPr>
          <a:xfrm>
            <a:off x="4322307" y="5596834"/>
            <a:ext cx="4956195" cy="584776"/>
          </a:xfrm>
          <a:prstGeom prst="rect">
            <a:avLst/>
          </a:prstGeom>
          <a:noFill/>
        </p:spPr>
        <p:txBody>
          <a:bodyPr wrap="square" rtlCol="0">
            <a:spAutoFit/>
          </a:bodyPr>
          <a:lstStyle/>
          <a:p>
            <a:r>
              <a:rPr lang="en-US" sz="1600" dirty="0" smtClean="0">
                <a:latin typeface="Arial"/>
                <a:cs typeface="Arial"/>
              </a:rPr>
              <a:t>Split with feature that reduces uncertainty </a:t>
            </a:r>
          </a:p>
          <a:p>
            <a:r>
              <a:rPr lang="en-US" sz="1600" dirty="0" smtClean="0">
                <a:latin typeface="Arial"/>
                <a:cs typeface="Arial"/>
              </a:rPr>
              <a:t>the most:</a:t>
            </a:r>
            <a:endParaRPr lang="en-US" sz="1600" dirty="0">
              <a:latin typeface="Arial"/>
              <a:cs typeface="Arial"/>
            </a:endParaRPr>
          </a:p>
        </p:txBody>
      </p:sp>
      <p:sp>
        <p:nvSpPr>
          <p:cNvPr id="6" name="Rectangle 5"/>
          <p:cNvSpPr/>
          <p:nvPr/>
        </p:nvSpPr>
        <p:spPr>
          <a:xfrm>
            <a:off x="4322308" y="2038092"/>
            <a:ext cx="4364492" cy="338554"/>
          </a:xfrm>
          <a:prstGeom prst="rect">
            <a:avLst/>
          </a:prstGeom>
        </p:spPr>
        <p:txBody>
          <a:bodyPr wrap="square">
            <a:spAutoFit/>
          </a:bodyPr>
          <a:lstStyle/>
          <a:p>
            <a:r>
              <a:rPr lang="en-US" sz="1600" dirty="0" smtClean="0">
                <a:latin typeface="Arial"/>
                <a:cs typeface="Arial"/>
              </a:rPr>
              <a:t>Given training data </a:t>
            </a:r>
            <a:r>
              <a:rPr lang="en-US" sz="1600" i="1" dirty="0" smtClean="0">
                <a:latin typeface="Times New Roman"/>
                <a:cs typeface="Times New Roman"/>
              </a:rPr>
              <a:t>      </a:t>
            </a:r>
            <a:r>
              <a:rPr lang="en-US" sz="1600" dirty="0" smtClean="0">
                <a:latin typeface="Arial"/>
                <a:cs typeface="Arial"/>
              </a:rPr>
              <a:t> of size   </a:t>
            </a:r>
            <a:r>
              <a:rPr lang="en-US" sz="1600" i="1" dirty="0" smtClean="0">
                <a:latin typeface="Times New Roman"/>
                <a:cs typeface="Times New Roman"/>
              </a:rPr>
              <a:t>    </a:t>
            </a:r>
            <a:r>
              <a:rPr lang="en-US" sz="1600" dirty="0" smtClean="0">
                <a:latin typeface="Arial"/>
                <a:cs typeface="Arial"/>
              </a:rPr>
              <a:t> at node </a:t>
            </a:r>
            <a:r>
              <a:rPr lang="en-US" sz="1600" i="1" dirty="0">
                <a:latin typeface="Times New Roman"/>
                <a:cs typeface="Times New Roman"/>
              </a:rPr>
              <a:t> </a:t>
            </a:r>
            <a:r>
              <a:rPr lang="en-US" sz="1600" i="1" dirty="0" smtClean="0">
                <a:latin typeface="Times New Roman"/>
                <a:cs typeface="Times New Roman"/>
              </a:rPr>
              <a:t>   </a:t>
            </a:r>
            <a:r>
              <a:rPr lang="en-US" sz="1600" dirty="0" smtClean="0">
                <a:latin typeface="Arial"/>
                <a:cs typeface="Arial"/>
              </a:rPr>
              <a:t>,</a:t>
            </a:r>
            <a:endParaRPr lang="en-US" sz="1600" dirty="0">
              <a:latin typeface="Arial"/>
              <a:cs typeface="Arial"/>
            </a:endParaRPr>
          </a:p>
        </p:txBody>
      </p:sp>
      <p:sp>
        <p:nvSpPr>
          <p:cNvPr id="7" name="TextBox 6"/>
          <p:cNvSpPr txBox="1"/>
          <p:nvPr/>
        </p:nvSpPr>
        <p:spPr>
          <a:xfrm>
            <a:off x="4322308" y="3386790"/>
            <a:ext cx="3318932" cy="338554"/>
          </a:xfrm>
          <a:prstGeom prst="rect">
            <a:avLst/>
          </a:prstGeom>
          <a:noFill/>
        </p:spPr>
        <p:txBody>
          <a:bodyPr wrap="square" rtlCol="0">
            <a:spAutoFit/>
          </a:bodyPr>
          <a:lstStyle/>
          <a:p>
            <a:r>
              <a:rPr lang="en-US" sz="1600" dirty="0" smtClean="0">
                <a:latin typeface="Arial"/>
                <a:cs typeface="Arial"/>
              </a:rPr>
              <a:t>For feature    :</a:t>
            </a:r>
            <a:endParaRPr lang="en-US" sz="1600" dirty="0">
              <a:latin typeface="Arial"/>
              <a:cs typeface="Arial"/>
            </a:endParaRPr>
          </a:p>
        </p:txBody>
      </p:sp>
      <p:sp>
        <p:nvSpPr>
          <p:cNvPr id="8" name="TextBox 7"/>
          <p:cNvSpPr txBox="1"/>
          <p:nvPr/>
        </p:nvSpPr>
        <p:spPr>
          <a:xfrm>
            <a:off x="4322308" y="4310498"/>
            <a:ext cx="3318932" cy="338554"/>
          </a:xfrm>
          <a:prstGeom prst="rect">
            <a:avLst/>
          </a:prstGeom>
          <a:noFill/>
        </p:spPr>
        <p:txBody>
          <a:bodyPr wrap="square" rtlCol="0">
            <a:spAutoFit/>
          </a:bodyPr>
          <a:lstStyle/>
          <a:p>
            <a:r>
              <a:rPr lang="en-US" sz="1600" dirty="0" smtClean="0">
                <a:latin typeface="Arial"/>
                <a:cs typeface="Arial"/>
              </a:rPr>
              <a:t>where</a:t>
            </a:r>
            <a:endParaRPr lang="en-US" sz="1600" dirty="0">
              <a:latin typeface="Arial"/>
              <a:cs typeface="Arial"/>
            </a:endParaRPr>
          </a:p>
        </p:txBody>
      </p:sp>
      <p:sp>
        <p:nvSpPr>
          <p:cNvPr id="9" name="TextBox 8"/>
          <p:cNvSpPr txBox="1"/>
          <p:nvPr/>
        </p:nvSpPr>
        <p:spPr>
          <a:xfrm>
            <a:off x="456645" y="1443824"/>
            <a:ext cx="3318932" cy="338554"/>
          </a:xfrm>
          <a:prstGeom prst="rect">
            <a:avLst/>
          </a:prstGeom>
          <a:noFill/>
        </p:spPr>
        <p:txBody>
          <a:bodyPr wrap="square" rtlCol="0">
            <a:spAutoFit/>
          </a:bodyPr>
          <a:lstStyle/>
          <a:p>
            <a:r>
              <a:rPr lang="en-US" sz="1600" dirty="0" smtClean="0">
                <a:latin typeface="Arial"/>
                <a:cs typeface="Arial"/>
              </a:rPr>
              <a:t>Measure of uncertainty:</a:t>
            </a:r>
            <a:endParaRPr lang="en-US" sz="1600" dirty="0">
              <a:latin typeface="Arial"/>
              <a:cs typeface="Arial"/>
            </a:endParaRPr>
          </a:p>
        </p:txBody>
      </p:sp>
      <p:sp>
        <p:nvSpPr>
          <p:cNvPr id="10" name="TextBox 9"/>
          <p:cNvSpPr txBox="1"/>
          <p:nvPr/>
        </p:nvSpPr>
        <p:spPr>
          <a:xfrm>
            <a:off x="3050126" y="1969906"/>
            <a:ext cx="941303" cy="338554"/>
          </a:xfrm>
          <a:prstGeom prst="rect">
            <a:avLst/>
          </a:prstGeom>
          <a:solidFill>
            <a:srgbClr val="D9D9D9"/>
          </a:solidFill>
        </p:spPr>
        <p:txBody>
          <a:bodyPr wrap="square" rtlCol="0">
            <a:spAutoFit/>
          </a:bodyPr>
          <a:lstStyle/>
          <a:p>
            <a:pPr algn="ctr"/>
            <a:r>
              <a:rPr lang="en-US" sz="1600" dirty="0" err="1" smtClean="0">
                <a:latin typeface="Arial"/>
                <a:cs typeface="Arial"/>
              </a:rPr>
              <a:t>Gini</a:t>
            </a:r>
            <a:endParaRPr lang="en-US" sz="1600" dirty="0">
              <a:latin typeface="Arial"/>
              <a:cs typeface="Arial"/>
            </a:endParaRPr>
          </a:p>
        </p:txBody>
      </p:sp>
      <p:sp>
        <p:nvSpPr>
          <p:cNvPr id="11" name="TextBox 10"/>
          <p:cNvSpPr txBox="1"/>
          <p:nvPr/>
        </p:nvSpPr>
        <p:spPr>
          <a:xfrm>
            <a:off x="3050126" y="2719991"/>
            <a:ext cx="941303" cy="338554"/>
          </a:xfrm>
          <a:prstGeom prst="rect">
            <a:avLst/>
          </a:prstGeom>
          <a:solidFill>
            <a:srgbClr val="D9D9D9"/>
          </a:solidFill>
        </p:spPr>
        <p:txBody>
          <a:bodyPr wrap="square" rtlCol="0">
            <a:spAutoFit/>
          </a:bodyPr>
          <a:lstStyle/>
          <a:p>
            <a:pPr algn="ctr"/>
            <a:r>
              <a:rPr lang="en-US" sz="1600" dirty="0" smtClean="0">
                <a:latin typeface="Arial"/>
                <a:cs typeface="Arial"/>
              </a:rPr>
              <a:t>Entropy</a:t>
            </a:r>
            <a:endParaRPr lang="en-US" sz="1600" dirty="0">
              <a:latin typeface="Arial"/>
              <a:cs typeface="Arial"/>
            </a:endParaRPr>
          </a:p>
        </p:txBody>
      </p:sp>
      <p:pic>
        <p:nvPicPr>
          <p:cNvPr id="12" name="Picture 11" descr="decision_tree_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05" y="1821912"/>
            <a:ext cx="2286000" cy="603464"/>
          </a:xfrm>
          <a:prstGeom prst="rect">
            <a:avLst/>
          </a:prstGeom>
        </p:spPr>
      </p:pic>
      <p:pic>
        <p:nvPicPr>
          <p:cNvPr id="13" name="Picture 12" descr="decision_tree_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05" y="2568522"/>
            <a:ext cx="2377440" cy="604608"/>
          </a:xfrm>
          <a:prstGeom prst="rect">
            <a:avLst/>
          </a:prstGeom>
        </p:spPr>
      </p:pic>
      <p:sp>
        <p:nvSpPr>
          <p:cNvPr id="14" name="Rectangle 13"/>
          <p:cNvSpPr/>
          <p:nvPr/>
        </p:nvSpPr>
        <p:spPr>
          <a:xfrm>
            <a:off x="456646" y="1426761"/>
            <a:ext cx="3658153"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42" y="2451244"/>
            <a:ext cx="2176689" cy="557825"/>
          </a:xfrm>
          <a:prstGeom prst="rect">
            <a:avLst/>
          </a:prstGeom>
        </p:spPr>
      </p:pic>
      <p:pic>
        <p:nvPicPr>
          <p:cNvPr id="16" name="Picture 15" descr="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670" y="2125100"/>
            <a:ext cx="307521" cy="178038"/>
          </a:xfrm>
          <a:prstGeom prst="rect">
            <a:avLst/>
          </a:prstGeom>
        </p:spPr>
      </p:pic>
      <p:pic>
        <p:nvPicPr>
          <p:cNvPr id="17" name="Picture 16" descr="p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3839" y="2125100"/>
            <a:ext cx="307571" cy="182880"/>
          </a:xfrm>
          <a:prstGeom prst="rect">
            <a:avLst/>
          </a:prstGeom>
        </p:spPr>
      </p:pic>
      <p:pic>
        <p:nvPicPr>
          <p:cNvPr id="18" name="Picture 17" descr="p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5271" y="2188196"/>
            <a:ext cx="160020" cy="91440"/>
          </a:xfrm>
          <a:prstGeom prst="rect">
            <a:avLst/>
          </a:prstGeom>
        </p:spPr>
      </p:pic>
      <p:pic>
        <p:nvPicPr>
          <p:cNvPr id="19" name="Picture 18" descr="p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7691" y="3854580"/>
            <a:ext cx="3657600" cy="453027"/>
          </a:xfrm>
          <a:prstGeom prst="rect">
            <a:avLst/>
          </a:prstGeom>
        </p:spPr>
      </p:pic>
      <p:pic>
        <p:nvPicPr>
          <p:cNvPr id="20" name="Picture 19" descr="p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688435"/>
            <a:ext cx="4114800" cy="563279"/>
          </a:xfrm>
          <a:prstGeom prst="rect">
            <a:avLst/>
          </a:prstGeom>
        </p:spPr>
      </p:pic>
      <p:pic>
        <p:nvPicPr>
          <p:cNvPr id="21" name="Picture 20" descr="p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7733" y="6232735"/>
            <a:ext cx="2743200" cy="295421"/>
          </a:xfrm>
          <a:prstGeom prst="rect">
            <a:avLst/>
          </a:prstGeom>
        </p:spPr>
      </p:pic>
      <p:sp>
        <p:nvSpPr>
          <p:cNvPr id="22" name="TextBox 21"/>
          <p:cNvSpPr txBox="1"/>
          <p:nvPr/>
        </p:nvSpPr>
        <p:spPr>
          <a:xfrm>
            <a:off x="4322308" y="1151436"/>
            <a:ext cx="1245856" cy="584776"/>
          </a:xfrm>
          <a:prstGeom prst="rect">
            <a:avLst/>
          </a:prstGeom>
          <a:noFill/>
        </p:spPr>
        <p:txBody>
          <a:bodyPr wrap="square" rtlCol="0">
            <a:spAutoFit/>
          </a:bodyPr>
          <a:lstStyle/>
          <a:p>
            <a:r>
              <a:rPr lang="en-US" sz="1600" dirty="0" smtClean="0">
                <a:latin typeface="Arial"/>
                <a:cs typeface="Arial"/>
              </a:rPr>
              <a:t>Feature set </a:t>
            </a:r>
          </a:p>
          <a:p>
            <a:r>
              <a:rPr lang="en-US" sz="1600" dirty="0" smtClean="0">
                <a:latin typeface="Arial"/>
                <a:cs typeface="Arial"/>
              </a:rPr>
              <a:t>Classes</a:t>
            </a:r>
            <a:endParaRPr lang="en-US" sz="1600" dirty="0" smtClean="0">
              <a:latin typeface="Times New Roman"/>
              <a:cs typeface="Times New Roman"/>
            </a:endParaRPr>
          </a:p>
        </p:txBody>
      </p:sp>
      <p:pic>
        <p:nvPicPr>
          <p:cNvPr id="23" name="Picture 22" descr="p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8164" y="1260944"/>
            <a:ext cx="1397479" cy="182880"/>
          </a:xfrm>
          <a:prstGeom prst="rect">
            <a:avLst/>
          </a:prstGeom>
        </p:spPr>
      </p:pic>
      <p:pic>
        <p:nvPicPr>
          <p:cNvPr id="24" name="Picture 23" descr="p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8163" y="1496146"/>
            <a:ext cx="862642" cy="182880"/>
          </a:xfrm>
          <a:prstGeom prst="rect">
            <a:avLst/>
          </a:prstGeom>
        </p:spPr>
      </p:pic>
      <p:pic>
        <p:nvPicPr>
          <p:cNvPr id="25" name="Picture 24"/>
          <p:cNvPicPr>
            <a:picLocks noChangeAspect="1"/>
          </p:cNvPicPr>
          <p:nvPr/>
        </p:nvPicPr>
        <p:blipFill>
          <a:blip r:embed="rId13"/>
          <a:stretch>
            <a:fillRect/>
          </a:stretch>
        </p:blipFill>
        <p:spPr>
          <a:xfrm>
            <a:off x="457199" y="3426038"/>
            <a:ext cx="3657600" cy="2743200"/>
          </a:xfrm>
          <a:prstGeom prst="rect">
            <a:avLst/>
          </a:prstGeom>
        </p:spPr>
      </p:pic>
      <p:pic>
        <p:nvPicPr>
          <p:cNvPr id="27" name="Picture 26" descr="gif.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0992" y="3462322"/>
            <a:ext cx="134303" cy="182880"/>
          </a:xfrm>
          <a:prstGeom prst="rect">
            <a:avLst/>
          </a:prstGeom>
        </p:spPr>
      </p:pic>
    </p:spTree>
    <p:extLst>
      <p:ext uri="{BB962C8B-B14F-4D97-AF65-F5344CB8AC3E}">
        <p14:creationId xmlns:p14="http://schemas.microsoft.com/office/powerpoint/2010/main" val="72848414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Random Forest: </a:t>
            </a:r>
            <a:r>
              <a:rPr lang="en-US" sz="1800" dirty="0">
                <a:latin typeface="Arial"/>
                <a:cs typeface="Arial"/>
              </a:rPr>
              <a:t>Representation, </a:t>
            </a:r>
            <a:r>
              <a:rPr lang="en-US" sz="1800" dirty="0" smtClean="0">
                <a:latin typeface="Arial"/>
                <a:cs typeface="Arial"/>
              </a:rPr>
              <a:t>Learning and Inference</a:t>
            </a:r>
            <a:endParaRPr lang="en-US" sz="1800" dirty="0">
              <a:latin typeface="Arial"/>
              <a:cs typeface="Arial"/>
            </a:endParaRPr>
          </a:p>
        </p:txBody>
      </p:sp>
      <p:sp>
        <p:nvSpPr>
          <p:cNvPr id="89" name="Rectangle 88"/>
          <p:cNvSpPr/>
          <p:nvPr/>
        </p:nvSpPr>
        <p:spPr>
          <a:xfrm>
            <a:off x="6452205"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716306"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2273001"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38600"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61891" y="341087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p:cNvCxnSpPr>
            <a:stCxn id="95" idx="3"/>
            <a:endCxn id="97" idx="0"/>
          </p:cNvCxnSpPr>
          <p:nvPr/>
        </p:nvCxnSpPr>
        <p:spPr>
          <a:xfrm flipH="1">
            <a:off x="5379011" y="3723068"/>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5196131" y="393746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927651" y="392783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a:stCxn id="95" idx="5"/>
            <a:endCxn id="98" idx="0"/>
          </p:cNvCxnSpPr>
          <p:nvPr/>
        </p:nvCxnSpPr>
        <p:spPr>
          <a:xfrm>
            <a:off x="5874087" y="3723068"/>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7" idx="3"/>
            <a:endCxn id="101" idx="0"/>
          </p:cNvCxnSpPr>
          <p:nvPr/>
        </p:nvCxnSpPr>
        <p:spPr>
          <a:xfrm flipH="1">
            <a:off x="5001941" y="4249656"/>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4819061"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550581" y="448874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97" idx="5"/>
            <a:endCxn id="102" idx="0"/>
          </p:cNvCxnSpPr>
          <p:nvPr/>
        </p:nvCxnSpPr>
        <p:spPr>
          <a:xfrm>
            <a:off x="5508327" y="4249656"/>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2737626"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stCxn id="104" idx="3"/>
            <a:endCxn id="107" idx="0"/>
          </p:cNvCxnSpPr>
          <p:nvPr/>
        </p:nvCxnSpPr>
        <p:spPr>
          <a:xfrm flipH="1">
            <a:off x="2554746"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2371866"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103386"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p:cNvCxnSpPr>
            <a:stCxn id="104" idx="5"/>
            <a:endCxn id="109" idx="0"/>
          </p:cNvCxnSpPr>
          <p:nvPr/>
        </p:nvCxnSpPr>
        <p:spPr>
          <a:xfrm>
            <a:off x="3049822"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9" idx="3"/>
            <a:endCxn id="115" idx="0"/>
          </p:cNvCxnSpPr>
          <p:nvPr/>
        </p:nvCxnSpPr>
        <p:spPr>
          <a:xfrm flipH="1">
            <a:off x="2909196" y="4259278"/>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2726316"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3457836"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a:stCxn id="109" idx="5"/>
            <a:endCxn id="116" idx="0"/>
          </p:cNvCxnSpPr>
          <p:nvPr/>
        </p:nvCxnSpPr>
        <p:spPr>
          <a:xfrm>
            <a:off x="3415582" y="4259278"/>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1403307"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a:stCxn id="136" idx="3"/>
            <a:endCxn id="138" idx="0"/>
          </p:cNvCxnSpPr>
          <p:nvPr/>
        </p:nvCxnSpPr>
        <p:spPr>
          <a:xfrm flipH="1">
            <a:off x="1220427"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1037547"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1769067"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p:cNvCxnSpPr>
            <a:stCxn id="136" idx="5"/>
            <a:endCxn id="139" idx="0"/>
          </p:cNvCxnSpPr>
          <p:nvPr/>
        </p:nvCxnSpPr>
        <p:spPr>
          <a:xfrm>
            <a:off x="1715503"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8" idx="3"/>
            <a:endCxn id="143" idx="0"/>
          </p:cNvCxnSpPr>
          <p:nvPr/>
        </p:nvCxnSpPr>
        <p:spPr>
          <a:xfrm flipH="1">
            <a:off x="843357" y="4268900"/>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660477" y="451761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391997"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a:stCxn id="138" idx="5"/>
            <a:endCxn id="144" idx="0"/>
          </p:cNvCxnSpPr>
          <p:nvPr/>
        </p:nvCxnSpPr>
        <p:spPr>
          <a:xfrm>
            <a:off x="1349743" y="4268900"/>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6897588" y="3410871"/>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Connector 147"/>
          <p:cNvCxnSpPr>
            <a:stCxn id="147" idx="3"/>
            <a:endCxn id="150" idx="0"/>
          </p:cNvCxnSpPr>
          <p:nvPr/>
        </p:nvCxnSpPr>
        <p:spPr>
          <a:xfrm flipH="1">
            <a:off x="6714708" y="3723067"/>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6531828" y="3937459"/>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7263348" y="3927837"/>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Connector 151"/>
          <p:cNvCxnSpPr>
            <a:stCxn id="147" idx="5"/>
            <a:endCxn id="151" idx="0"/>
          </p:cNvCxnSpPr>
          <p:nvPr/>
        </p:nvCxnSpPr>
        <p:spPr>
          <a:xfrm>
            <a:off x="7209784" y="3723067"/>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51" idx="3"/>
            <a:endCxn id="154" idx="0"/>
          </p:cNvCxnSpPr>
          <p:nvPr/>
        </p:nvCxnSpPr>
        <p:spPr>
          <a:xfrm flipH="1">
            <a:off x="7069158" y="4240033"/>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Oval 153"/>
          <p:cNvSpPr/>
          <p:nvPr/>
        </p:nvSpPr>
        <p:spPr>
          <a:xfrm>
            <a:off x="6886278" y="4488745"/>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7617798" y="4479123"/>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51" idx="5"/>
            <a:endCxn id="155" idx="0"/>
          </p:cNvCxnSpPr>
          <p:nvPr/>
        </p:nvCxnSpPr>
        <p:spPr>
          <a:xfrm>
            <a:off x="7575544" y="4240033"/>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4076947" y="3962921"/>
            <a:ext cx="607610" cy="369332"/>
          </a:xfrm>
          <a:prstGeom prst="rect">
            <a:avLst/>
          </a:prstGeom>
          <a:noFill/>
        </p:spPr>
        <p:txBody>
          <a:bodyPr wrap="square" rtlCol="0">
            <a:spAutoFit/>
          </a:bodyPr>
          <a:lstStyle/>
          <a:p>
            <a:r>
              <a:rPr lang="mr-IN" dirty="0" smtClean="0"/>
              <a:t>……</a:t>
            </a:r>
            <a:endParaRPr lang="en-US" dirty="0"/>
          </a:p>
        </p:txBody>
      </p:sp>
      <p:sp>
        <p:nvSpPr>
          <p:cNvPr id="158" name="Rectangle 157"/>
          <p:cNvSpPr/>
          <p:nvPr/>
        </p:nvSpPr>
        <p:spPr>
          <a:xfrm>
            <a:off x="482155" y="2580767"/>
            <a:ext cx="7697172" cy="2455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3086863" y="942821"/>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TextBox 160"/>
          <p:cNvSpPr txBox="1"/>
          <p:nvPr/>
        </p:nvSpPr>
        <p:spPr>
          <a:xfrm>
            <a:off x="3657607" y="942821"/>
            <a:ext cx="1272220" cy="276999"/>
          </a:xfrm>
          <a:prstGeom prst="rect">
            <a:avLst/>
          </a:prstGeom>
          <a:noFill/>
        </p:spPr>
        <p:txBody>
          <a:bodyPr wrap="none" rtlCol="0">
            <a:spAutoFit/>
          </a:bodyPr>
          <a:lstStyle/>
          <a:p>
            <a:pPr algn="ctr"/>
            <a:r>
              <a:rPr lang="en-US" sz="1200" dirty="0" smtClean="0">
                <a:latin typeface="Arial"/>
                <a:cs typeface="Arial"/>
              </a:rPr>
              <a:t>Training data </a:t>
            </a:r>
            <a:r>
              <a:rPr lang="en-US" sz="1200" i="1" dirty="0" smtClean="0">
                <a:latin typeface="Times New Roman"/>
                <a:cs typeface="Times New Roman"/>
              </a:rPr>
              <a:t>D</a:t>
            </a:r>
            <a:endParaRPr lang="en-US" sz="1200" i="1" dirty="0">
              <a:latin typeface="Times New Roman"/>
              <a:cs typeface="Times New Roman"/>
            </a:endParaRPr>
          </a:p>
        </p:txBody>
      </p:sp>
      <p:sp>
        <p:nvSpPr>
          <p:cNvPr id="162" name="Rectangle 161"/>
          <p:cNvSpPr/>
          <p:nvPr/>
        </p:nvSpPr>
        <p:spPr>
          <a:xfrm>
            <a:off x="955850"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TextBox 162"/>
          <p:cNvSpPr txBox="1"/>
          <p:nvPr/>
        </p:nvSpPr>
        <p:spPr>
          <a:xfrm>
            <a:off x="1086765" y="2162606"/>
            <a:ext cx="641405" cy="276999"/>
          </a:xfrm>
          <a:prstGeom prst="rect">
            <a:avLst/>
          </a:prstGeom>
          <a:noFill/>
        </p:spPr>
        <p:txBody>
          <a:bodyPr wrap="none" rtlCol="0">
            <a:spAutoFit/>
          </a:bodyPr>
          <a:lstStyle/>
          <a:p>
            <a:pPr algn="ctr"/>
            <a:r>
              <a:rPr lang="en-US" sz="1200" dirty="0" smtClean="0">
                <a:latin typeface="Arial"/>
                <a:cs typeface="Arial"/>
              </a:rPr>
              <a:t>Set </a:t>
            </a:r>
            <a:r>
              <a:rPr lang="en-US" sz="1200" i="1" dirty="0" smtClean="0">
                <a:latin typeface="Times New Roman"/>
                <a:cs typeface="Times New Roman"/>
              </a:rPr>
              <a:t>D</a:t>
            </a:r>
            <a:r>
              <a:rPr lang="en-US" sz="1200" i="1" baseline="-25000" dirty="0" smtClean="0">
                <a:latin typeface="Times New Roman"/>
                <a:cs typeface="Times New Roman"/>
              </a:rPr>
              <a:t>1</a:t>
            </a:r>
            <a:endParaRPr lang="en-US" sz="1200" i="1" baseline="-25000" dirty="0">
              <a:latin typeface="Times New Roman"/>
              <a:cs typeface="Times New Roman"/>
            </a:endParaRPr>
          </a:p>
        </p:txBody>
      </p:sp>
      <p:sp>
        <p:nvSpPr>
          <p:cNvPr id="164" name="Rectangle 163"/>
          <p:cNvSpPr/>
          <p:nvPr/>
        </p:nvSpPr>
        <p:spPr>
          <a:xfrm>
            <a:off x="2717403" y="2156107"/>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2848319" y="2156108"/>
            <a:ext cx="641405" cy="276999"/>
          </a:xfrm>
          <a:prstGeom prst="rect">
            <a:avLst/>
          </a:prstGeom>
          <a:noFill/>
        </p:spPr>
        <p:txBody>
          <a:bodyPr wrap="none" rtlCol="0">
            <a:spAutoFit/>
          </a:bodyPr>
          <a:lstStyle/>
          <a:p>
            <a:pPr algn="ctr"/>
            <a:r>
              <a:rPr lang="en-US" sz="1200" dirty="0" smtClean="0">
                <a:latin typeface="Arial"/>
                <a:cs typeface="Arial"/>
              </a:rPr>
              <a:t>Set </a:t>
            </a:r>
            <a:r>
              <a:rPr lang="en-US" sz="1200" i="1" dirty="0" smtClean="0">
                <a:latin typeface="Times New Roman"/>
                <a:cs typeface="Times New Roman"/>
              </a:rPr>
              <a:t>D</a:t>
            </a:r>
            <a:r>
              <a:rPr lang="en-US" sz="1200" i="1" baseline="-25000" dirty="0">
                <a:latin typeface="Times New Roman"/>
                <a:cs typeface="Times New Roman"/>
              </a:rPr>
              <a:t>2</a:t>
            </a:r>
          </a:p>
        </p:txBody>
      </p:sp>
      <p:sp>
        <p:nvSpPr>
          <p:cNvPr id="166" name="Rectangle 165"/>
          <p:cNvSpPr/>
          <p:nvPr/>
        </p:nvSpPr>
        <p:spPr>
          <a:xfrm>
            <a:off x="5098962" y="214468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TextBox 167"/>
          <p:cNvSpPr txBox="1"/>
          <p:nvPr/>
        </p:nvSpPr>
        <p:spPr>
          <a:xfrm>
            <a:off x="5178582" y="2144686"/>
            <a:ext cx="743997" cy="276999"/>
          </a:xfrm>
          <a:prstGeom prst="rect">
            <a:avLst/>
          </a:prstGeom>
          <a:noFill/>
        </p:spPr>
        <p:txBody>
          <a:bodyPr wrap="none" rtlCol="0">
            <a:spAutoFit/>
          </a:bodyPr>
          <a:lstStyle/>
          <a:p>
            <a:pPr algn="ctr"/>
            <a:r>
              <a:rPr lang="en-US" sz="1200" dirty="0">
                <a:latin typeface="Arial"/>
                <a:cs typeface="Arial"/>
              </a:rPr>
              <a:t>S</a:t>
            </a:r>
            <a:r>
              <a:rPr lang="en-US" sz="1200" dirty="0" smtClean="0">
                <a:latin typeface="Arial"/>
                <a:cs typeface="Arial"/>
              </a:rPr>
              <a:t>et </a:t>
            </a:r>
            <a:r>
              <a:rPr lang="en-US" sz="1200" i="1" dirty="0" smtClean="0">
                <a:latin typeface="Times New Roman"/>
                <a:cs typeface="Times New Roman"/>
              </a:rPr>
              <a:t>D</a:t>
            </a:r>
            <a:r>
              <a:rPr lang="en-US" sz="1200" i="1" baseline="-25000" dirty="0" smtClean="0">
                <a:latin typeface="Times New Roman"/>
                <a:cs typeface="Times New Roman"/>
              </a:rPr>
              <a:t>T-1</a:t>
            </a:r>
            <a:endParaRPr lang="en-US" sz="1200" i="1" baseline="-25000" dirty="0">
              <a:latin typeface="Times New Roman"/>
              <a:cs typeface="Times New Roman"/>
            </a:endParaRPr>
          </a:p>
        </p:txBody>
      </p:sp>
      <p:sp>
        <p:nvSpPr>
          <p:cNvPr id="169" name="Rectangle 168"/>
          <p:cNvSpPr/>
          <p:nvPr/>
        </p:nvSpPr>
        <p:spPr>
          <a:xfrm>
            <a:off x="6865293"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6987643" y="2162606"/>
            <a:ext cx="658537" cy="276999"/>
          </a:xfrm>
          <a:prstGeom prst="rect">
            <a:avLst/>
          </a:prstGeom>
          <a:noFill/>
        </p:spPr>
        <p:txBody>
          <a:bodyPr wrap="none" rtlCol="0">
            <a:spAutoFit/>
          </a:bodyPr>
          <a:lstStyle/>
          <a:p>
            <a:pPr algn="ctr"/>
            <a:r>
              <a:rPr lang="en-US" sz="1200" dirty="0" smtClean="0">
                <a:latin typeface="Arial"/>
                <a:cs typeface="Arial"/>
              </a:rPr>
              <a:t>Set </a:t>
            </a:r>
            <a:r>
              <a:rPr lang="en-US" sz="1200" i="1" dirty="0" smtClean="0">
                <a:latin typeface="Times New Roman"/>
                <a:cs typeface="Times New Roman"/>
              </a:rPr>
              <a:t>D</a:t>
            </a:r>
            <a:r>
              <a:rPr lang="en-US" sz="1200" i="1" baseline="-25000" dirty="0" smtClean="0">
                <a:latin typeface="Times New Roman"/>
                <a:cs typeface="Times New Roman"/>
              </a:rPr>
              <a:t>T</a:t>
            </a:r>
            <a:endParaRPr lang="en-US" sz="1200" i="1" baseline="-25000" dirty="0">
              <a:latin typeface="Times New Roman"/>
              <a:cs typeface="Times New Roman"/>
            </a:endParaRPr>
          </a:p>
        </p:txBody>
      </p:sp>
      <p:cxnSp>
        <p:nvCxnSpPr>
          <p:cNvPr id="172" name="Elbow Connector 171"/>
          <p:cNvCxnSpPr>
            <a:endCxn id="162" idx="0"/>
          </p:cNvCxnSpPr>
          <p:nvPr/>
        </p:nvCxnSpPr>
        <p:spPr>
          <a:xfrm rot="10800000" flipV="1">
            <a:off x="1407469" y="1909317"/>
            <a:ext cx="1761554" cy="253288"/>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Elbow Connector 172"/>
          <p:cNvCxnSpPr>
            <a:endCxn id="164" idx="0"/>
          </p:cNvCxnSpPr>
          <p:nvPr/>
        </p:nvCxnSpPr>
        <p:spPr>
          <a:xfrm rot="10800000" flipV="1">
            <a:off x="3169023" y="1909315"/>
            <a:ext cx="1128573" cy="246792"/>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5" name="Elbow Connector 174"/>
          <p:cNvCxnSpPr>
            <a:stCxn id="159" idx="2"/>
            <a:endCxn id="166" idx="0"/>
          </p:cNvCxnSpPr>
          <p:nvPr/>
        </p:nvCxnSpPr>
        <p:spPr>
          <a:xfrm rot="16200000" flipH="1">
            <a:off x="4469117" y="1063220"/>
            <a:ext cx="909943" cy="1252986"/>
          </a:xfrm>
          <a:prstGeom prst="bentConnector3">
            <a:avLst>
              <a:gd name="adj1" fmla="val 74321"/>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Elbow Connector 176"/>
          <p:cNvCxnSpPr/>
          <p:nvPr/>
        </p:nvCxnSpPr>
        <p:spPr>
          <a:xfrm>
            <a:off x="5540731" y="1909320"/>
            <a:ext cx="1755021" cy="253291"/>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194972" y="1341077"/>
            <a:ext cx="2192641" cy="461665"/>
          </a:xfrm>
          <a:prstGeom prst="rect">
            <a:avLst/>
          </a:prstGeom>
          <a:solidFill>
            <a:srgbClr val="D9D9D9"/>
          </a:solidFill>
        </p:spPr>
        <p:txBody>
          <a:bodyPr wrap="square" rtlCol="0">
            <a:spAutoFit/>
          </a:bodyPr>
          <a:lstStyle/>
          <a:p>
            <a:pPr algn="ctr"/>
            <a:r>
              <a:rPr lang="en-US" sz="1200" dirty="0" smtClean="0">
                <a:latin typeface="Arial"/>
                <a:cs typeface="Arial"/>
              </a:rPr>
              <a:t>Sample </a:t>
            </a:r>
            <a:r>
              <a:rPr lang="en-US" sz="1200" i="1" dirty="0" smtClean="0">
                <a:latin typeface="Times New Roman"/>
                <a:cs typeface="Times New Roman"/>
              </a:rPr>
              <a:t>D </a:t>
            </a:r>
            <a:r>
              <a:rPr lang="en-US" sz="1200" dirty="0" smtClean="0">
                <a:latin typeface="Arial"/>
                <a:cs typeface="Arial"/>
              </a:rPr>
              <a:t>with replacement</a:t>
            </a:r>
          </a:p>
          <a:p>
            <a:pPr algn="ctr"/>
            <a:r>
              <a:rPr lang="en-US" sz="1200" dirty="0" smtClean="0">
                <a:latin typeface="Arial"/>
                <a:cs typeface="Arial"/>
              </a:rPr>
              <a:t>(Bootstrap)</a:t>
            </a:r>
            <a:endParaRPr lang="en-US" sz="1200" dirty="0">
              <a:latin typeface="Arial"/>
              <a:cs typeface="Arial"/>
            </a:endParaRPr>
          </a:p>
        </p:txBody>
      </p:sp>
      <p:sp>
        <p:nvSpPr>
          <p:cNvPr id="179" name="TextBox 178"/>
          <p:cNvSpPr txBox="1"/>
          <p:nvPr/>
        </p:nvSpPr>
        <p:spPr>
          <a:xfrm>
            <a:off x="7424888" y="2659358"/>
            <a:ext cx="687285" cy="276999"/>
          </a:xfrm>
          <a:prstGeom prst="rect">
            <a:avLst/>
          </a:prstGeom>
          <a:noFill/>
        </p:spPr>
        <p:txBody>
          <a:bodyPr wrap="square" rtlCol="0">
            <a:spAutoFit/>
          </a:bodyPr>
          <a:lstStyle/>
          <a:p>
            <a:pPr algn="ctr"/>
            <a:r>
              <a:rPr lang="en-US" sz="1200" i="1" dirty="0" smtClean="0">
                <a:latin typeface="Times New Roman"/>
                <a:cs typeface="Times New Roman"/>
              </a:rPr>
              <a:t>T</a:t>
            </a:r>
            <a:r>
              <a:rPr lang="en-US" sz="1200" dirty="0" smtClean="0">
                <a:latin typeface="Arial"/>
                <a:cs typeface="Arial"/>
              </a:rPr>
              <a:t> trees</a:t>
            </a:r>
            <a:endParaRPr lang="en-US" sz="1200" dirty="0">
              <a:latin typeface="Arial"/>
              <a:cs typeface="Arial"/>
            </a:endParaRPr>
          </a:p>
        </p:txBody>
      </p:sp>
      <p:sp>
        <p:nvSpPr>
          <p:cNvPr id="180" name="Rectangle 179"/>
          <p:cNvSpPr/>
          <p:nvPr/>
        </p:nvSpPr>
        <p:spPr>
          <a:xfrm>
            <a:off x="2726316" y="2639024"/>
            <a:ext cx="3147771" cy="3036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756388" y="2639024"/>
            <a:ext cx="1166647" cy="276999"/>
          </a:xfrm>
          <a:prstGeom prst="rect">
            <a:avLst/>
          </a:prstGeom>
          <a:noFill/>
        </p:spPr>
        <p:txBody>
          <a:bodyPr wrap="none" rtlCol="0">
            <a:spAutoFit/>
          </a:bodyPr>
          <a:lstStyle/>
          <a:p>
            <a:pPr algn="ctr"/>
            <a:r>
              <a:rPr lang="en-US" sz="1200" dirty="0" smtClean="0">
                <a:latin typeface="Arial"/>
                <a:cs typeface="Arial"/>
              </a:rPr>
              <a:t>Feature Set </a:t>
            </a:r>
            <a:r>
              <a:rPr lang="en-US" sz="1200" i="1" dirty="0" smtClean="0">
                <a:latin typeface="Times New Roman"/>
                <a:cs typeface="Times New Roman"/>
              </a:rPr>
              <a:t>F</a:t>
            </a:r>
            <a:endParaRPr lang="en-US" sz="1200" i="1" dirty="0">
              <a:latin typeface="Times New Roman"/>
              <a:cs typeface="Times New Roman"/>
            </a:endParaRPr>
          </a:p>
        </p:txBody>
      </p:sp>
      <p:sp>
        <p:nvSpPr>
          <p:cNvPr id="182" name="TextBox 181"/>
          <p:cNvSpPr txBox="1"/>
          <p:nvPr/>
        </p:nvSpPr>
        <p:spPr>
          <a:xfrm>
            <a:off x="2712824" y="2949509"/>
            <a:ext cx="3161264" cy="276999"/>
          </a:xfrm>
          <a:prstGeom prst="rect">
            <a:avLst/>
          </a:prstGeom>
          <a:solidFill>
            <a:srgbClr val="D9D9D9"/>
          </a:solidFill>
        </p:spPr>
        <p:txBody>
          <a:bodyPr wrap="square" rtlCol="0">
            <a:spAutoFit/>
          </a:bodyPr>
          <a:lstStyle/>
          <a:p>
            <a:pPr algn="ctr"/>
            <a:r>
              <a:rPr lang="en-US" sz="1200" dirty="0" smtClean="0">
                <a:latin typeface="Arial"/>
                <a:cs typeface="Arial"/>
              </a:rPr>
              <a:t>Sample </a:t>
            </a:r>
            <a:r>
              <a:rPr lang="en-US" sz="1200" i="1" dirty="0">
                <a:latin typeface="Times New Roman"/>
                <a:cs typeface="Times New Roman"/>
              </a:rPr>
              <a:t>F</a:t>
            </a:r>
            <a:r>
              <a:rPr lang="en-US" sz="1200" dirty="0" smtClean="0">
                <a:latin typeface="Arial"/>
                <a:cs typeface="Arial"/>
              </a:rPr>
              <a:t> without replacement at each node</a:t>
            </a:r>
            <a:endParaRPr lang="en-US" sz="1200" dirty="0">
              <a:latin typeface="Arial"/>
              <a:cs typeface="Arial"/>
            </a:endParaRPr>
          </a:p>
        </p:txBody>
      </p:sp>
      <p:sp>
        <p:nvSpPr>
          <p:cNvPr id="183" name="Rectangle 182"/>
          <p:cNvSpPr/>
          <p:nvPr/>
        </p:nvSpPr>
        <p:spPr>
          <a:xfrm>
            <a:off x="452023" y="854059"/>
            <a:ext cx="7772400" cy="424972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rot="16200000">
            <a:off x="7844394" y="2812878"/>
            <a:ext cx="1318199" cy="338554"/>
          </a:xfrm>
          <a:prstGeom prst="rect">
            <a:avLst/>
          </a:prstGeom>
          <a:solidFill>
            <a:srgbClr val="D9D9D9"/>
          </a:solidFill>
        </p:spPr>
        <p:txBody>
          <a:bodyPr wrap="square" rtlCol="0">
            <a:spAutoFit/>
          </a:bodyPr>
          <a:lstStyle/>
          <a:p>
            <a:pPr algn="ctr"/>
            <a:r>
              <a:rPr lang="en-US" sz="1600" dirty="0" smtClean="0">
                <a:latin typeface="Arial"/>
                <a:cs typeface="Arial"/>
              </a:rPr>
              <a:t>Learning</a:t>
            </a:r>
            <a:endParaRPr lang="en-US" sz="1600" dirty="0">
              <a:latin typeface="Arial"/>
              <a:cs typeface="Arial"/>
            </a:endParaRPr>
          </a:p>
        </p:txBody>
      </p:sp>
      <p:sp>
        <p:nvSpPr>
          <p:cNvPr id="185" name="Rectangle 184"/>
          <p:cNvSpPr/>
          <p:nvPr/>
        </p:nvSpPr>
        <p:spPr>
          <a:xfrm>
            <a:off x="452023" y="5180756"/>
            <a:ext cx="7772400" cy="16453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rot="16200000">
            <a:off x="7868450" y="5829340"/>
            <a:ext cx="1270090" cy="338554"/>
          </a:xfrm>
          <a:prstGeom prst="rect">
            <a:avLst/>
          </a:prstGeom>
          <a:solidFill>
            <a:srgbClr val="D9D9D9"/>
          </a:solidFill>
        </p:spPr>
        <p:txBody>
          <a:bodyPr wrap="square" rtlCol="0">
            <a:spAutoFit/>
          </a:bodyPr>
          <a:lstStyle/>
          <a:p>
            <a:pPr algn="ctr"/>
            <a:r>
              <a:rPr lang="en-US" sz="1600" dirty="0" smtClean="0">
                <a:latin typeface="Arial"/>
                <a:cs typeface="Arial"/>
              </a:rPr>
              <a:t>Inference</a:t>
            </a:r>
            <a:endParaRPr lang="en-US" sz="1600" dirty="0">
              <a:latin typeface="Arial"/>
              <a:cs typeface="Arial"/>
            </a:endParaRPr>
          </a:p>
        </p:txBody>
      </p:sp>
      <p:sp>
        <p:nvSpPr>
          <p:cNvPr id="187" name="TextBox 186"/>
          <p:cNvSpPr txBox="1"/>
          <p:nvPr/>
        </p:nvSpPr>
        <p:spPr>
          <a:xfrm>
            <a:off x="3513825" y="5204481"/>
            <a:ext cx="1698602" cy="276999"/>
          </a:xfrm>
          <a:prstGeom prst="rect">
            <a:avLst/>
          </a:prstGeom>
          <a:noFill/>
        </p:spPr>
        <p:txBody>
          <a:bodyPr wrap="none" rtlCol="0">
            <a:spAutoFit/>
          </a:bodyPr>
          <a:lstStyle/>
          <a:p>
            <a:pPr algn="ctr"/>
            <a:r>
              <a:rPr lang="en-US" sz="1200" dirty="0" smtClean="0">
                <a:latin typeface="Arial"/>
                <a:cs typeface="Arial"/>
              </a:rPr>
              <a:t>Given a new sample </a:t>
            </a:r>
            <a:r>
              <a:rPr lang="en-US" sz="1200" b="1" dirty="0" smtClean="0">
                <a:latin typeface="Times New Roman"/>
                <a:cs typeface="Times New Roman"/>
              </a:rPr>
              <a:t>x</a:t>
            </a:r>
            <a:endParaRPr lang="en-US" sz="1200" b="1" dirty="0">
              <a:latin typeface="Times New Roman"/>
              <a:cs typeface="Times New Roman"/>
            </a:endParaRPr>
          </a:p>
        </p:txBody>
      </p:sp>
      <p:sp>
        <p:nvSpPr>
          <p:cNvPr id="188" name="Rectangle 187"/>
          <p:cNvSpPr/>
          <p:nvPr/>
        </p:nvSpPr>
        <p:spPr>
          <a:xfrm>
            <a:off x="955851" y="5509471"/>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1270204" y="5509472"/>
            <a:ext cx="274534" cy="276999"/>
          </a:xfrm>
          <a:prstGeom prst="rect">
            <a:avLst/>
          </a:prstGeom>
          <a:noFill/>
        </p:spPr>
        <p:txBody>
          <a:bodyPr wrap="none" rtlCol="0">
            <a:spAutoFit/>
          </a:bodyPr>
          <a:lstStyle/>
          <a:p>
            <a:pPr algn="ctr"/>
            <a:r>
              <a:rPr lang="en-US" sz="1200" dirty="0" smtClean="0">
                <a:latin typeface="Arial"/>
                <a:cs typeface="Arial"/>
              </a:rPr>
              <a:t>+</a:t>
            </a:r>
            <a:endParaRPr lang="en-US" sz="1200" baseline="-25000" dirty="0">
              <a:latin typeface="Times New Roman"/>
              <a:cs typeface="Times New Roman"/>
            </a:endParaRPr>
          </a:p>
        </p:txBody>
      </p:sp>
      <p:sp>
        <p:nvSpPr>
          <p:cNvPr id="190" name="Rectangle 189"/>
          <p:cNvSpPr/>
          <p:nvPr/>
        </p:nvSpPr>
        <p:spPr>
          <a:xfrm>
            <a:off x="2712823" y="55233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3027176" y="5523373"/>
            <a:ext cx="274534" cy="276999"/>
          </a:xfrm>
          <a:prstGeom prst="rect">
            <a:avLst/>
          </a:prstGeom>
          <a:noFill/>
        </p:spPr>
        <p:txBody>
          <a:bodyPr wrap="none" rtlCol="0">
            <a:spAutoFit/>
          </a:bodyPr>
          <a:lstStyle/>
          <a:p>
            <a:pPr algn="ctr"/>
            <a:r>
              <a:rPr lang="en-US" sz="1200" dirty="0" smtClean="0">
                <a:latin typeface="Arial"/>
                <a:cs typeface="Arial"/>
              </a:rPr>
              <a:t>+</a:t>
            </a:r>
            <a:endParaRPr lang="en-US" sz="1200" baseline="-25000" dirty="0">
              <a:latin typeface="Times New Roman"/>
              <a:cs typeface="Times New Roman"/>
            </a:endParaRPr>
          </a:p>
        </p:txBody>
      </p:sp>
      <p:sp>
        <p:nvSpPr>
          <p:cNvPr id="192" name="Rectangle 191"/>
          <p:cNvSpPr/>
          <p:nvPr/>
        </p:nvSpPr>
        <p:spPr>
          <a:xfrm>
            <a:off x="5098962" y="55094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TextBox 192"/>
          <p:cNvSpPr txBox="1"/>
          <p:nvPr/>
        </p:nvSpPr>
        <p:spPr>
          <a:xfrm>
            <a:off x="5432626" y="5509473"/>
            <a:ext cx="235912" cy="276999"/>
          </a:xfrm>
          <a:prstGeom prst="rect">
            <a:avLst/>
          </a:prstGeom>
          <a:noFill/>
        </p:spPr>
        <p:txBody>
          <a:bodyPr wrap="none" rtlCol="0">
            <a:spAutoFit/>
          </a:bodyPr>
          <a:lstStyle/>
          <a:p>
            <a:pPr algn="ctr"/>
            <a:r>
              <a:rPr lang="en-US" sz="1200" dirty="0" smtClean="0">
                <a:latin typeface="Arial"/>
                <a:cs typeface="Arial"/>
              </a:rPr>
              <a:t>-</a:t>
            </a:r>
            <a:endParaRPr lang="en-US" sz="1200" baseline="-25000" dirty="0">
              <a:latin typeface="Times New Roman"/>
              <a:cs typeface="Times New Roman"/>
            </a:endParaRPr>
          </a:p>
        </p:txBody>
      </p:sp>
      <p:sp>
        <p:nvSpPr>
          <p:cNvPr id="194" name="Rectangle 193"/>
          <p:cNvSpPr/>
          <p:nvPr/>
        </p:nvSpPr>
        <p:spPr>
          <a:xfrm>
            <a:off x="6867000" y="5506393"/>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7181353" y="5506394"/>
            <a:ext cx="274534" cy="276999"/>
          </a:xfrm>
          <a:prstGeom prst="rect">
            <a:avLst/>
          </a:prstGeom>
          <a:noFill/>
        </p:spPr>
        <p:txBody>
          <a:bodyPr wrap="none" rtlCol="0">
            <a:spAutoFit/>
          </a:bodyPr>
          <a:lstStyle/>
          <a:p>
            <a:pPr algn="ctr"/>
            <a:r>
              <a:rPr lang="en-US" sz="1200" dirty="0" smtClean="0">
                <a:latin typeface="Arial"/>
                <a:cs typeface="Arial"/>
              </a:rPr>
              <a:t>+</a:t>
            </a:r>
            <a:endParaRPr lang="en-US" sz="1200" baseline="-25000" dirty="0">
              <a:latin typeface="Times New Roman"/>
              <a:cs typeface="Times New Roman"/>
            </a:endParaRPr>
          </a:p>
        </p:txBody>
      </p:sp>
      <p:sp>
        <p:nvSpPr>
          <p:cNvPr id="196" name="TextBox 195"/>
          <p:cNvSpPr txBox="1"/>
          <p:nvPr/>
        </p:nvSpPr>
        <p:spPr>
          <a:xfrm>
            <a:off x="4076947" y="5431805"/>
            <a:ext cx="607610" cy="369332"/>
          </a:xfrm>
          <a:prstGeom prst="rect">
            <a:avLst/>
          </a:prstGeom>
          <a:noFill/>
        </p:spPr>
        <p:txBody>
          <a:bodyPr wrap="square" rtlCol="0">
            <a:spAutoFit/>
          </a:bodyPr>
          <a:lstStyle/>
          <a:p>
            <a:r>
              <a:rPr lang="mr-IN" dirty="0" smtClean="0"/>
              <a:t>……</a:t>
            </a:r>
            <a:endParaRPr lang="en-US" dirty="0"/>
          </a:p>
        </p:txBody>
      </p:sp>
      <p:sp>
        <p:nvSpPr>
          <p:cNvPr id="197" name="Rectangle 196"/>
          <p:cNvSpPr/>
          <p:nvPr/>
        </p:nvSpPr>
        <p:spPr>
          <a:xfrm>
            <a:off x="3080560" y="6477219"/>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TextBox 197"/>
          <p:cNvSpPr txBox="1"/>
          <p:nvPr/>
        </p:nvSpPr>
        <p:spPr>
          <a:xfrm>
            <a:off x="4160329" y="6477219"/>
            <a:ext cx="274534" cy="276999"/>
          </a:xfrm>
          <a:prstGeom prst="rect">
            <a:avLst/>
          </a:prstGeom>
          <a:noFill/>
        </p:spPr>
        <p:txBody>
          <a:bodyPr wrap="none" rtlCol="0">
            <a:spAutoFit/>
          </a:bodyPr>
          <a:lstStyle/>
          <a:p>
            <a:pPr algn="ctr"/>
            <a:r>
              <a:rPr lang="en-US" sz="1200" dirty="0" smtClean="0">
                <a:latin typeface="Arial"/>
                <a:cs typeface="Arial"/>
              </a:rPr>
              <a:t>+</a:t>
            </a:r>
            <a:endParaRPr lang="en-US" sz="1200" dirty="0">
              <a:latin typeface="Times New Roman"/>
              <a:cs typeface="Times New Roman"/>
            </a:endParaRPr>
          </a:p>
        </p:txBody>
      </p:sp>
      <p:cxnSp>
        <p:nvCxnSpPr>
          <p:cNvPr id="199" name="Elbow Connector 198"/>
          <p:cNvCxnSpPr>
            <a:stCxn id="190" idx="2"/>
            <a:endCxn id="197" idx="0"/>
          </p:cNvCxnSpPr>
          <p:nvPr/>
        </p:nvCxnSpPr>
        <p:spPr>
          <a:xfrm rot="16200000" flipH="1">
            <a:off x="3389443" y="5575370"/>
            <a:ext cx="676848" cy="1126850"/>
          </a:xfrm>
          <a:prstGeom prst="bentConnector3">
            <a:avLst>
              <a:gd name="adj1" fmla="val 3151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0" name="Elbow Connector 199"/>
          <p:cNvCxnSpPr>
            <a:stCxn id="188" idx="2"/>
            <a:endCxn id="197" idx="0"/>
          </p:cNvCxnSpPr>
          <p:nvPr/>
        </p:nvCxnSpPr>
        <p:spPr>
          <a:xfrm rot="16200000" flipH="1">
            <a:off x="2504007" y="4689933"/>
            <a:ext cx="690749" cy="2883822"/>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Elbow Connector 200"/>
          <p:cNvCxnSpPr>
            <a:stCxn id="192" idx="2"/>
            <a:endCxn id="197" idx="0"/>
          </p:cNvCxnSpPr>
          <p:nvPr/>
        </p:nvCxnSpPr>
        <p:spPr>
          <a:xfrm rot="5400000">
            <a:off x="4575563" y="5502201"/>
            <a:ext cx="690748" cy="1259289"/>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2" name="Elbow Connector 201"/>
          <p:cNvCxnSpPr>
            <a:stCxn id="194" idx="2"/>
            <a:endCxn id="197" idx="0"/>
          </p:cNvCxnSpPr>
          <p:nvPr/>
        </p:nvCxnSpPr>
        <p:spPr>
          <a:xfrm rot="5400000">
            <a:off x="5458043" y="4616642"/>
            <a:ext cx="693827" cy="3027327"/>
          </a:xfrm>
          <a:prstGeom prst="bentConnector3">
            <a:avLst>
              <a:gd name="adj1" fmla="val 3335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3344286" y="6071002"/>
            <a:ext cx="1906619" cy="276999"/>
          </a:xfrm>
          <a:prstGeom prst="rect">
            <a:avLst/>
          </a:prstGeom>
          <a:solidFill>
            <a:srgbClr val="D9D9D9"/>
          </a:solidFill>
        </p:spPr>
        <p:txBody>
          <a:bodyPr wrap="square" rtlCol="0">
            <a:spAutoFit/>
          </a:bodyPr>
          <a:lstStyle/>
          <a:p>
            <a:pPr algn="ctr"/>
            <a:r>
              <a:rPr lang="en-US" sz="1200" dirty="0" smtClean="0">
                <a:latin typeface="Arial"/>
                <a:cs typeface="Arial"/>
              </a:rPr>
              <a:t>Majority vote</a:t>
            </a:r>
          </a:p>
        </p:txBody>
      </p:sp>
      <p:cxnSp>
        <p:nvCxnSpPr>
          <p:cNvPr id="204" name="Straight Connector 203"/>
          <p:cNvCxnSpPr>
            <a:endCxn id="189" idx="0"/>
          </p:cNvCxnSpPr>
          <p:nvPr/>
        </p:nvCxnSpPr>
        <p:spPr>
          <a:xfrm>
            <a:off x="1407471" y="5204481"/>
            <a:ext cx="0" cy="30499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endCxn id="190" idx="0"/>
          </p:cNvCxnSpPr>
          <p:nvPr/>
        </p:nvCxnSpPr>
        <p:spPr>
          <a:xfrm>
            <a:off x="3156950" y="5204385"/>
            <a:ext cx="7492" cy="3189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a:endCxn id="192" idx="0"/>
          </p:cNvCxnSpPr>
          <p:nvPr/>
        </p:nvCxnSpPr>
        <p:spPr>
          <a:xfrm flipH="1">
            <a:off x="5550581" y="5204385"/>
            <a:ext cx="1" cy="3050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a:endCxn id="194" idx="0"/>
          </p:cNvCxnSpPr>
          <p:nvPr/>
        </p:nvCxnSpPr>
        <p:spPr>
          <a:xfrm>
            <a:off x="7316912" y="5204481"/>
            <a:ext cx="1707" cy="3019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8481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Decision Trees (DT)</a:t>
            </a:r>
            <a:br>
              <a:rPr lang="en-US" dirty="0" smtClean="0"/>
            </a:br>
            <a:r>
              <a:rPr lang="en-US" dirty="0" smtClean="0"/>
              <a:t>&amp;</a:t>
            </a:r>
            <a:br>
              <a:rPr lang="en-US" dirty="0" smtClean="0"/>
            </a:br>
            <a:r>
              <a:rPr lang="en-US" dirty="0" smtClean="0"/>
              <a:t>Random Forest (RF)</a:t>
            </a:r>
            <a:br>
              <a:rPr lang="en-US" dirty="0" smtClean="0"/>
            </a:br>
            <a:r>
              <a:rPr lang="en-US" dirty="0"/>
              <a:t/>
            </a:r>
            <a:br>
              <a:rPr lang="en-US" dirty="0"/>
            </a:br>
            <a:r>
              <a:rPr lang="en-US" sz="2000" dirty="0" smtClean="0"/>
              <a:t>Experiment </a:t>
            </a:r>
            <a:r>
              <a:rPr lang="en-US" sz="2000" dirty="0"/>
              <a:t>on </a:t>
            </a:r>
            <a:r>
              <a:rPr lang="en-US" sz="2000" i="1" dirty="0"/>
              <a:t>toy_data_2.csv </a:t>
            </a:r>
            <a:r>
              <a:rPr lang="en-US" sz="2000" dirty="0"/>
              <a:t>and</a:t>
            </a:r>
            <a:r>
              <a:rPr lang="en-US" sz="2000" i="1" dirty="0"/>
              <a:t> toy_data_4.csv</a:t>
            </a:r>
            <a:r>
              <a:rPr lang="en-US" sz="2000" dirty="0" smtClean="0"/>
              <a:t>.</a:t>
            </a:r>
            <a:br>
              <a:rPr lang="en-US" sz="2000" dirty="0" smtClean="0"/>
            </a:br>
            <a:r>
              <a:rPr lang="en-US" sz="2000" dirty="0" smtClean="0"/>
              <a:t/>
            </a:r>
            <a:br>
              <a:rPr lang="en-US" sz="2000" dirty="0" smtClean="0"/>
            </a:br>
            <a:r>
              <a:rPr lang="en-US" sz="2000" dirty="0" smtClean="0"/>
              <a:t>Vary the </a:t>
            </a:r>
            <a:r>
              <a:rPr lang="en-US" sz="2000" dirty="0" err="1" smtClean="0"/>
              <a:t>hyperparameters</a:t>
            </a:r>
            <a:r>
              <a:rPr lang="en-US" sz="2000" dirty="0" smtClean="0"/>
              <a:t>. </a:t>
            </a:r>
            <a:br>
              <a:rPr lang="en-US" sz="2000" dirty="0" smtClean="0"/>
            </a:br>
            <a:r>
              <a:rPr lang="en-US" sz="2000" dirty="0"/>
              <a:t>E</a:t>
            </a:r>
            <a:r>
              <a:rPr lang="en-US" sz="2000" dirty="0" smtClean="0"/>
              <a:t>xamine change in decision boundary and accuracy.</a:t>
            </a:r>
            <a:br>
              <a:rPr lang="en-US" sz="2000" dirty="0" smtClean="0"/>
            </a:br>
            <a:r>
              <a:rPr lang="en-US" sz="2000" dirty="0" smtClean="0"/>
              <a:t>How </a:t>
            </a:r>
            <a:r>
              <a:rPr lang="en-US" sz="2000" dirty="0" smtClean="0"/>
              <a:t>does decision </a:t>
            </a:r>
            <a:r>
              <a:rPr lang="en-US" sz="2000" dirty="0" smtClean="0"/>
              <a:t>boundary </a:t>
            </a:r>
            <a:r>
              <a:rPr lang="en-US" sz="2000" dirty="0" smtClean="0"/>
              <a:t>of DT and RF look like? Why?</a:t>
            </a:r>
            <a:r>
              <a:rPr lang="en-US" sz="2000" dirty="0"/>
              <a:t/>
            </a:r>
            <a:br>
              <a:rPr lang="en-US" sz="2000" dirty="0"/>
            </a:br>
            <a:r>
              <a:rPr lang="en-US" sz="2000" dirty="0" smtClean="0"/>
              <a:t>Whose performance is better </a:t>
            </a:r>
            <a:r>
              <a:rPr lang="en-US" sz="2000" dirty="0" smtClean="0"/>
              <a:t>in general? DT or RF? </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83062210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Linear SVM: </a:t>
            </a:r>
            <a:r>
              <a:rPr lang="en-US" sz="1800" dirty="0" smtClean="0">
                <a:latin typeface="Arial"/>
                <a:cs typeface="Arial"/>
              </a:rPr>
              <a:t>Representation, Learning and Inference</a:t>
            </a:r>
            <a:endParaRPr lang="en-US" sz="1800" dirty="0">
              <a:latin typeface="Arial"/>
              <a:cs typeface="Arial"/>
            </a:endParaRPr>
          </a:p>
        </p:txBody>
      </p:sp>
      <p:pic>
        <p:nvPicPr>
          <p:cNvPr id="7" name="Picture 6" descr="linear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822" y="1806976"/>
            <a:ext cx="2743200" cy="835819"/>
          </a:xfrm>
          <a:prstGeom prst="rect">
            <a:avLst/>
          </a:prstGeom>
        </p:spPr>
      </p:pic>
      <p:pic>
        <p:nvPicPr>
          <p:cNvPr id="8" name="Picture 7" descr="linear_svm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822" y="3497626"/>
            <a:ext cx="2743200" cy="324678"/>
          </a:xfrm>
          <a:prstGeom prst="rect">
            <a:avLst/>
          </a:prstGeom>
        </p:spPr>
      </p:pic>
      <p:pic>
        <p:nvPicPr>
          <p:cNvPr id="9" name="Picture 8" descr="linear_svm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22" y="3968937"/>
            <a:ext cx="2011680" cy="303041"/>
          </a:xfrm>
          <a:prstGeom prst="rect">
            <a:avLst/>
          </a:prstGeom>
        </p:spPr>
      </p:pic>
      <p:sp>
        <p:nvSpPr>
          <p:cNvPr id="10" name="TextBox 9"/>
          <p:cNvSpPr txBox="1"/>
          <p:nvPr/>
        </p:nvSpPr>
        <p:spPr>
          <a:xfrm>
            <a:off x="5569654" y="3084108"/>
            <a:ext cx="2504722" cy="338554"/>
          </a:xfrm>
          <a:prstGeom prst="rect">
            <a:avLst/>
          </a:prstGeom>
          <a:noFill/>
        </p:spPr>
        <p:txBody>
          <a:bodyPr wrap="square" rtlCol="0">
            <a:spAutoFit/>
          </a:bodyPr>
          <a:lstStyle/>
          <a:p>
            <a:r>
              <a:rPr lang="en-US" sz="1600" i="1" dirty="0">
                <a:latin typeface="Arial"/>
                <a:cs typeface="Arial"/>
              </a:rPr>
              <a:t>s</a:t>
            </a:r>
            <a:r>
              <a:rPr lang="en-US" sz="1600" i="1" dirty="0" smtClean="0">
                <a:latin typeface="Arial"/>
                <a:cs typeface="Arial"/>
              </a:rPr>
              <a:t>ubject to</a:t>
            </a:r>
            <a:endParaRPr lang="en-US" sz="1600" i="1" dirty="0">
              <a:latin typeface="Arial"/>
              <a:cs typeface="Arial"/>
            </a:endParaRPr>
          </a:p>
        </p:txBody>
      </p:sp>
      <p:sp>
        <p:nvSpPr>
          <p:cNvPr id="11" name="TextBox 10"/>
          <p:cNvSpPr txBox="1"/>
          <p:nvPr/>
        </p:nvSpPr>
        <p:spPr>
          <a:xfrm>
            <a:off x="5569654" y="1412636"/>
            <a:ext cx="2504722" cy="338554"/>
          </a:xfrm>
          <a:prstGeom prst="rect">
            <a:avLst/>
          </a:prstGeom>
          <a:noFill/>
        </p:spPr>
        <p:txBody>
          <a:bodyPr wrap="square" rtlCol="0">
            <a:spAutoFit/>
          </a:bodyPr>
          <a:lstStyle/>
          <a:p>
            <a:r>
              <a:rPr lang="en-US" sz="1600" dirty="0" smtClean="0">
                <a:latin typeface="Arial"/>
                <a:cs typeface="Arial"/>
              </a:rPr>
              <a:t>Objective function:</a:t>
            </a:r>
            <a:endParaRPr lang="en-US" sz="1600" dirty="0">
              <a:latin typeface="Arial"/>
              <a:cs typeface="Arial"/>
            </a:endParaRPr>
          </a:p>
        </p:txBody>
      </p:sp>
      <p:sp>
        <p:nvSpPr>
          <p:cNvPr id="12" name="TextBox 11"/>
          <p:cNvSpPr txBox="1"/>
          <p:nvPr/>
        </p:nvSpPr>
        <p:spPr>
          <a:xfrm>
            <a:off x="5569654" y="4443267"/>
            <a:ext cx="2504722" cy="338554"/>
          </a:xfrm>
          <a:prstGeom prst="rect">
            <a:avLst/>
          </a:prstGeom>
          <a:noFill/>
        </p:spPr>
        <p:txBody>
          <a:bodyPr wrap="square" rtlCol="0">
            <a:spAutoFit/>
          </a:bodyPr>
          <a:lstStyle/>
          <a:p>
            <a:r>
              <a:rPr lang="en-US" sz="1600" dirty="0" smtClean="0">
                <a:latin typeface="Arial"/>
                <a:cs typeface="Arial"/>
              </a:rPr>
              <a:t>Given a new point     ,</a:t>
            </a:r>
            <a:endParaRPr lang="en-US" sz="1600" dirty="0">
              <a:latin typeface="Arial"/>
              <a:cs typeface="Arial"/>
            </a:endParaRPr>
          </a:p>
        </p:txBody>
      </p:sp>
      <p:pic>
        <p:nvPicPr>
          <p:cNvPr id="13" name="Picture 12" descr="bold_x.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465" y="4580802"/>
            <a:ext cx="137160" cy="118458"/>
          </a:xfrm>
          <a:prstGeom prst="rect">
            <a:avLst/>
          </a:prstGeom>
        </p:spPr>
      </p:pic>
      <p:pic>
        <p:nvPicPr>
          <p:cNvPr id="14" name="Picture 13" descr="linear_svm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576" y="4968250"/>
            <a:ext cx="1828800" cy="300537"/>
          </a:xfrm>
          <a:prstGeom prst="rect">
            <a:avLst/>
          </a:prstGeom>
        </p:spPr>
      </p:pic>
      <p:sp>
        <p:nvSpPr>
          <p:cNvPr id="15" name="Rectangle 14"/>
          <p:cNvSpPr/>
          <p:nvPr/>
        </p:nvSpPr>
        <p:spPr>
          <a:xfrm>
            <a:off x="5946424" y="4881497"/>
            <a:ext cx="2421464" cy="508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gn_func.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424" y="5452929"/>
            <a:ext cx="2286000" cy="736169"/>
          </a:xfrm>
          <a:prstGeom prst="rect">
            <a:avLst/>
          </a:prstGeom>
        </p:spPr>
      </p:pic>
      <p:sp>
        <p:nvSpPr>
          <p:cNvPr id="24" name="Oval 23"/>
          <p:cNvSpPr/>
          <p:nvPr/>
        </p:nvSpPr>
        <p:spPr>
          <a:xfrm>
            <a:off x="998858" y="281378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567536" y="324841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927369" y="272206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947353" y="350376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400885" y="240597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27369" y="376769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75083" y="33842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210297" y="417797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298491" y="2222533"/>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30793" y="26303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174086" y="329250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174983" y="43614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31903" y="358425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26864" y="376769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155514" y="456497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07787" y="297324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89257"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711253" y="417797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942208" y="315668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451112"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839174" y="18556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345992" y="39945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053222" y="398140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526864" y="455315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a:stCxn id="52" idx="2"/>
          </p:cNvCxnSpPr>
          <p:nvPr/>
        </p:nvCxnSpPr>
        <p:spPr>
          <a:xfrm flipH="1">
            <a:off x="1567537" y="1952638"/>
            <a:ext cx="2407930" cy="3641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059087" y="1188125"/>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075083" y="1750796"/>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3468942" y="1620088"/>
            <a:ext cx="994945" cy="679794"/>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rot="2014951">
            <a:off x="3559185" y="1698756"/>
            <a:ext cx="985781" cy="276999"/>
          </a:xfrm>
          <a:prstGeom prst="rect">
            <a:avLst/>
          </a:prstGeom>
          <a:solidFill>
            <a:srgbClr val="FFFFFF"/>
          </a:solidFill>
        </p:spPr>
        <p:txBody>
          <a:bodyPr wrap="square" rtlCol="0">
            <a:spAutoFit/>
          </a:bodyPr>
          <a:lstStyle/>
          <a:p>
            <a:pPr algn="ctr"/>
            <a:r>
              <a:rPr lang="en-US" sz="1200" dirty="0" smtClean="0">
                <a:latin typeface="Arial"/>
                <a:cs typeface="Arial"/>
              </a:rPr>
              <a:t>margin</a:t>
            </a:r>
            <a:endParaRPr lang="en-US" sz="1200" dirty="0">
              <a:latin typeface="Arial"/>
              <a:cs typeface="Arial"/>
            </a:endParaRPr>
          </a:p>
        </p:txBody>
      </p:sp>
      <p:cxnSp>
        <p:nvCxnSpPr>
          <p:cNvPr id="53" name="Straight Connector 52"/>
          <p:cNvCxnSpPr>
            <a:endCxn id="34" idx="5"/>
          </p:cNvCxnSpPr>
          <p:nvPr/>
        </p:nvCxnSpPr>
        <p:spPr>
          <a:xfrm flipH="1" flipV="1">
            <a:off x="3324643" y="3449083"/>
            <a:ext cx="202221" cy="13517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1"/>
          </p:cNvCxnSpPr>
          <p:nvPr/>
        </p:nvCxnSpPr>
        <p:spPr>
          <a:xfrm>
            <a:off x="1953201" y="3994526"/>
            <a:ext cx="282928" cy="21030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08944" y="3767699"/>
            <a:ext cx="1193480" cy="276999"/>
          </a:xfrm>
          <a:prstGeom prst="rect">
            <a:avLst/>
          </a:prstGeom>
          <a:noFill/>
        </p:spPr>
        <p:txBody>
          <a:bodyPr wrap="square" rtlCol="0">
            <a:spAutoFit/>
          </a:bodyPr>
          <a:lstStyle/>
          <a:p>
            <a:pPr algn="ctr"/>
            <a:r>
              <a:rPr lang="en-US" sz="1200" dirty="0" smtClean="0">
                <a:latin typeface="Arial"/>
                <a:cs typeface="Arial"/>
              </a:rPr>
              <a:t>support vector</a:t>
            </a:r>
            <a:endParaRPr lang="en-US" sz="1200" dirty="0">
              <a:latin typeface="Arial"/>
              <a:cs typeface="Arial"/>
            </a:endParaRPr>
          </a:p>
        </p:txBody>
      </p:sp>
      <p:cxnSp>
        <p:nvCxnSpPr>
          <p:cNvPr id="56" name="Straight Connector 55"/>
          <p:cNvCxnSpPr>
            <a:stCxn id="55" idx="3"/>
            <a:endCxn id="29" idx="2"/>
          </p:cNvCxnSpPr>
          <p:nvPr/>
        </p:nvCxnSpPr>
        <p:spPr>
          <a:xfrm flipV="1">
            <a:off x="1302424" y="3859421"/>
            <a:ext cx="624945" cy="467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57" name="Picture 56" descr="linear_svm_eq_2.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155800">
            <a:off x="748129" y="4707862"/>
            <a:ext cx="914400" cy="167951"/>
          </a:xfrm>
          <a:prstGeom prst="rect">
            <a:avLst/>
          </a:prstGeom>
        </p:spPr>
      </p:pic>
      <p:pic>
        <p:nvPicPr>
          <p:cNvPr id="58" name="Picture 57" descr="linear_svm_eq_1.gif"/>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rot="18174985">
            <a:off x="1239489" y="4994116"/>
            <a:ext cx="914400" cy="166255"/>
          </a:xfrm>
          <a:prstGeom prst="rect">
            <a:avLst/>
          </a:prstGeom>
        </p:spPr>
      </p:pic>
      <p:pic>
        <p:nvPicPr>
          <p:cNvPr id="59" name="Picture 58" descr="linear_svm_eq_3.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162391">
            <a:off x="1716222" y="5237031"/>
            <a:ext cx="1097280" cy="176349"/>
          </a:xfrm>
          <a:prstGeom prst="rect">
            <a:avLst/>
          </a:prstGeom>
        </p:spPr>
      </p:pic>
      <p:cxnSp>
        <p:nvCxnSpPr>
          <p:cNvPr id="60" name="Straight Connector 59"/>
          <p:cNvCxnSpPr/>
          <p:nvPr/>
        </p:nvCxnSpPr>
        <p:spPr>
          <a:xfrm flipH="1" flipV="1">
            <a:off x="3783452" y="2299882"/>
            <a:ext cx="417274" cy="289539"/>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61" name="Picture 60" descr="1_w.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21854">
            <a:off x="3766159" y="2455836"/>
            <a:ext cx="274320" cy="320040"/>
          </a:xfrm>
          <a:prstGeom prst="rect">
            <a:avLst/>
          </a:prstGeom>
        </p:spPr>
      </p:pic>
      <p:pic>
        <p:nvPicPr>
          <p:cNvPr id="62" name="Picture 61" descr="i_w.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2832">
            <a:off x="3169721" y="3554392"/>
            <a:ext cx="274320" cy="320040"/>
          </a:xfrm>
          <a:prstGeom prst="rect">
            <a:avLst/>
          </a:prstGeom>
        </p:spPr>
      </p:pic>
      <p:pic>
        <p:nvPicPr>
          <p:cNvPr id="63" name="Picture 62" descr="j_w.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19871">
            <a:off x="2133283" y="3791124"/>
            <a:ext cx="274320" cy="320040"/>
          </a:xfrm>
          <a:prstGeom prst="rect">
            <a:avLst/>
          </a:prstGeom>
        </p:spPr>
      </p:pic>
      <p:sp>
        <p:nvSpPr>
          <p:cNvPr id="64" name="TextBox 63"/>
          <p:cNvSpPr txBox="1"/>
          <p:nvPr/>
        </p:nvSpPr>
        <p:spPr>
          <a:xfrm>
            <a:off x="2343172" y="3385078"/>
            <a:ext cx="584670" cy="276999"/>
          </a:xfrm>
          <a:prstGeom prst="rect">
            <a:avLst/>
          </a:prstGeom>
          <a:noFill/>
        </p:spPr>
        <p:txBody>
          <a:bodyPr wrap="square" rtlCol="0">
            <a:spAutoFit/>
          </a:bodyPr>
          <a:lstStyle/>
          <a:p>
            <a:pPr algn="ctr"/>
            <a:r>
              <a:rPr lang="en-US" sz="1200" dirty="0" smtClean="0">
                <a:latin typeface="Arial"/>
                <a:cs typeface="Arial"/>
              </a:rPr>
              <a:t>slack</a:t>
            </a:r>
            <a:endParaRPr lang="en-US" sz="1200" dirty="0">
              <a:latin typeface="Arial"/>
              <a:cs typeface="Arial"/>
            </a:endParaRPr>
          </a:p>
        </p:txBody>
      </p:sp>
      <p:cxnSp>
        <p:nvCxnSpPr>
          <p:cNvPr id="65" name="Straight Connector 64"/>
          <p:cNvCxnSpPr>
            <a:endCxn id="63" idx="0"/>
          </p:cNvCxnSpPr>
          <p:nvPr/>
        </p:nvCxnSpPr>
        <p:spPr>
          <a:xfrm flipH="1">
            <a:off x="2362983" y="3638282"/>
            <a:ext cx="111899" cy="18231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62" idx="1"/>
          </p:cNvCxnSpPr>
          <p:nvPr/>
        </p:nvCxnSpPr>
        <p:spPr>
          <a:xfrm>
            <a:off x="2812112" y="3567670"/>
            <a:ext cx="380677" cy="7061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7374465" y="1806976"/>
            <a:ext cx="1312335"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7374465" y="2660416"/>
            <a:ext cx="1312335" cy="246221"/>
          </a:xfrm>
          <a:prstGeom prst="rect">
            <a:avLst/>
          </a:prstGeom>
          <a:solidFill>
            <a:srgbClr val="D9D9D9"/>
          </a:solidFill>
        </p:spPr>
        <p:txBody>
          <a:bodyPr wrap="square" rtlCol="0">
            <a:spAutoFit/>
          </a:bodyPr>
          <a:lstStyle/>
          <a:p>
            <a:pPr algn="ctr"/>
            <a:r>
              <a:rPr lang="en-US" sz="1000" dirty="0" smtClean="0">
                <a:latin typeface="Arial"/>
                <a:cs typeface="Arial"/>
              </a:rPr>
              <a:t>Slack penalty</a:t>
            </a:r>
            <a:endParaRPr lang="en-US" sz="1000" dirty="0">
              <a:latin typeface="Arial"/>
              <a:cs typeface="Arial"/>
            </a:endParaRPr>
          </a:p>
        </p:txBody>
      </p:sp>
      <p:sp>
        <p:nvSpPr>
          <p:cNvPr id="79" name="Rectangle 78"/>
          <p:cNvSpPr/>
          <p:nvPr/>
        </p:nvSpPr>
        <p:spPr>
          <a:xfrm>
            <a:off x="6245575" y="1806976"/>
            <a:ext cx="894671"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6245575" y="2660416"/>
            <a:ext cx="894672" cy="246221"/>
          </a:xfrm>
          <a:prstGeom prst="rect">
            <a:avLst/>
          </a:prstGeom>
          <a:solidFill>
            <a:srgbClr val="D9D9D9"/>
          </a:solidFill>
        </p:spPr>
        <p:txBody>
          <a:bodyPr wrap="square" rtlCol="0">
            <a:spAutoFit/>
          </a:bodyPr>
          <a:lstStyle/>
          <a:p>
            <a:pPr algn="ctr"/>
            <a:r>
              <a:rPr lang="en-US" sz="1000" dirty="0" smtClean="0">
                <a:latin typeface="Arial"/>
                <a:cs typeface="Arial"/>
              </a:rPr>
              <a:t>Margin size</a:t>
            </a:r>
            <a:endParaRPr lang="en-US" sz="1000" dirty="0">
              <a:latin typeface="Arial"/>
              <a:cs typeface="Arial"/>
            </a:endParaRPr>
          </a:p>
        </p:txBody>
      </p:sp>
    </p:spTree>
    <p:extLst>
      <p:ext uri="{BB962C8B-B14F-4D97-AF65-F5344CB8AC3E}">
        <p14:creationId xmlns:p14="http://schemas.microsoft.com/office/powerpoint/2010/main" val="39256210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Kernel SVM: </a:t>
            </a:r>
            <a:r>
              <a:rPr lang="en-US" sz="1800" dirty="0" smtClean="0">
                <a:latin typeface="Arial"/>
                <a:cs typeface="Arial"/>
              </a:rPr>
              <a:t>Representation</a:t>
            </a:r>
            <a:endParaRPr lang="en-US" sz="1800" dirty="0">
              <a:latin typeface="Arial"/>
              <a:cs typeface="Arial"/>
            </a:endParaRPr>
          </a:p>
        </p:txBody>
      </p:sp>
      <p:pic>
        <p:nvPicPr>
          <p:cNvPr id="7" name="Picture 6" descr="kernel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2" y="4866132"/>
            <a:ext cx="2286000" cy="256190"/>
          </a:xfrm>
          <a:prstGeom prst="rect">
            <a:avLst/>
          </a:prstGeom>
        </p:spPr>
      </p:pic>
      <p:pic>
        <p:nvPicPr>
          <p:cNvPr id="9" name="Picture 8" descr="kernel_linea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690" y="4480080"/>
            <a:ext cx="1828800" cy="270295"/>
          </a:xfrm>
          <a:prstGeom prst="rect">
            <a:avLst/>
          </a:prstGeom>
        </p:spPr>
      </p:pic>
      <p:pic>
        <p:nvPicPr>
          <p:cNvPr id="10" name="Picture 9" descr="kernel_rb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90" y="4834685"/>
            <a:ext cx="2286000" cy="343759"/>
          </a:xfrm>
          <a:prstGeom prst="rect">
            <a:avLst/>
          </a:prstGeom>
        </p:spPr>
      </p:pic>
      <p:pic>
        <p:nvPicPr>
          <p:cNvPr id="11" name="Picture 10" descr="kernel_poly.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690" y="5313892"/>
            <a:ext cx="2743200" cy="295154"/>
          </a:xfrm>
          <a:prstGeom prst="rect">
            <a:avLst/>
          </a:prstGeom>
        </p:spPr>
      </p:pic>
      <p:pic>
        <p:nvPicPr>
          <p:cNvPr id="12" name="Picture 11" descr="kernel_sigmoid.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6690" y="5763215"/>
            <a:ext cx="3108960" cy="274663"/>
          </a:xfrm>
          <a:prstGeom prst="rect">
            <a:avLst/>
          </a:prstGeom>
        </p:spPr>
      </p:pic>
      <p:sp>
        <p:nvSpPr>
          <p:cNvPr id="13" name="TextBox 12"/>
          <p:cNvSpPr txBox="1"/>
          <p:nvPr/>
        </p:nvSpPr>
        <p:spPr>
          <a:xfrm>
            <a:off x="7235089" y="4402907"/>
            <a:ext cx="1147715" cy="307777"/>
          </a:xfrm>
          <a:prstGeom prst="rect">
            <a:avLst/>
          </a:prstGeom>
          <a:solidFill>
            <a:srgbClr val="D9D9D9"/>
          </a:solidFill>
        </p:spPr>
        <p:txBody>
          <a:bodyPr wrap="square" rtlCol="0">
            <a:spAutoFit/>
          </a:bodyPr>
          <a:lstStyle/>
          <a:p>
            <a:pPr algn="ctr"/>
            <a:r>
              <a:rPr lang="en-US" sz="1400" dirty="0" smtClean="0">
                <a:latin typeface="Arial"/>
                <a:cs typeface="Arial"/>
              </a:rPr>
              <a:t>linear</a:t>
            </a:r>
            <a:endParaRPr lang="en-US" sz="1400" dirty="0">
              <a:latin typeface="Arial"/>
              <a:cs typeface="Arial"/>
            </a:endParaRPr>
          </a:p>
        </p:txBody>
      </p:sp>
      <p:sp>
        <p:nvSpPr>
          <p:cNvPr id="14" name="TextBox 13"/>
          <p:cNvSpPr txBox="1"/>
          <p:nvPr/>
        </p:nvSpPr>
        <p:spPr>
          <a:xfrm>
            <a:off x="7235089" y="4839890"/>
            <a:ext cx="1147715" cy="307777"/>
          </a:xfrm>
          <a:prstGeom prst="rect">
            <a:avLst/>
          </a:prstGeom>
          <a:solidFill>
            <a:srgbClr val="D9D9D9"/>
          </a:solidFill>
        </p:spPr>
        <p:txBody>
          <a:bodyPr wrap="square" rtlCol="0">
            <a:spAutoFit/>
          </a:bodyPr>
          <a:lstStyle/>
          <a:p>
            <a:pPr algn="ctr"/>
            <a:r>
              <a:rPr lang="en-US" sz="1400" dirty="0" smtClean="0">
                <a:latin typeface="Arial"/>
                <a:cs typeface="Arial"/>
              </a:rPr>
              <a:t>RBF</a:t>
            </a:r>
            <a:endParaRPr lang="en-US" sz="1400" dirty="0">
              <a:latin typeface="Arial"/>
              <a:cs typeface="Arial"/>
            </a:endParaRPr>
          </a:p>
        </p:txBody>
      </p:sp>
      <p:sp>
        <p:nvSpPr>
          <p:cNvPr id="15" name="TextBox 14"/>
          <p:cNvSpPr txBox="1"/>
          <p:nvPr/>
        </p:nvSpPr>
        <p:spPr>
          <a:xfrm>
            <a:off x="7235089" y="5260026"/>
            <a:ext cx="1147715" cy="307777"/>
          </a:xfrm>
          <a:prstGeom prst="rect">
            <a:avLst/>
          </a:prstGeom>
          <a:solidFill>
            <a:srgbClr val="D9D9D9"/>
          </a:solidFill>
        </p:spPr>
        <p:txBody>
          <a:bodyPr wrap="square" rtlCol="0">
            <a:spAutoFit/>
          </a:bodyPr>
          <a:lstStyle/>
          <a:p>
            <a:pPr algn="ctr"/>
            <a:r>
              <a:rPr lang="en-US" sz="1400" dirty="0" smtClean="0">
                <a:latin typeface="Arial"/>
                <a:cs typeface="Arial"/>
              </a:rPr>
              <a:t>polynomial</a:t>
            </a:r>
            <a:endParaRPr lang="en-US" sz="1400" dirty="0">
              <a:latin typeface="Arial"/>
              <a:cs typeface="Arial"/>
            </a:endParaRPr>
          </a:p>
        </p:txBody>
      </p:sp>
      <p:sp>
        <p:nvSpPr>
          <p:cNvPr id="16" name="TextBox 15"/>
          <p:cNvSpPr txBox="1"/>
          <p:nvPr/>
        </p:nvSpPr>
        <p:spPr>
          <a:xfrm>
            <a:off x="7235089" y="5694449"/>
            <a:ext cx="1147715" cy="307777"/>
          </a:xfrm>
          <a:prstGeom prst="rect">
            <a:avLst/>
          </a:prstGeom>
          <a:solidFill>
            <a:srgbClr val="D9D9D9"/>
          </a:solidFill>
        </p:spPr>
        <p:txBody>
          <a:bodyPr wrap="square" rtlCol="0">
            <a:spAutoFit/>
          </a:bodyPr>
          <a:lstStyle/>
          <a:p>
            <a:pPr algn="ctr"/>
            <a:r>
              <a:rPr lang="en-US" sz="1400" dirty="0" smtClean="0">
                <a:latin typeface="Arial"/>
                <a:cs typeface="Arial"/>
              </a:rPr>
              <a:t>sigmoid</a:t>
            </a:r>
            <a:endParaRPr lang="en-US" sz="1400" dirty="0">
              <a:latin typeface="Arial"/>
              <a:cs typeface="Arial"/>
            </a:endParaRPr>
          </a:p>
        </p:txBody>
      </p:sp>
      <p:pic>
        <p:nvPicPr>
          <p:cNvPr id="17" name="Picture 16" descr="kernel_svm_2.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722" y="5220737"/>
            <a:ext cx="2743200" cy="309929"/>
          </a:xfrm>
          <a:prstGeom prst="rect">
            <a:avLst/>
          </a:prstGeom>
        </p:spPr>
      </p:pic>
      <p:sp>
        <p:nvSpPr>
          <p:cNvPr id="18" name="Rectangle 17"/>
          <p:cNvSpPr/>
          <p:nvPr/>
        </p:nvSpPr>
        <p:spPr>
          <a:xfrm>
            <a:off x="3952809" y="4281280"/>
            <a:ext cx="4547490"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kernel_svm_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394246"/>
            <a:ext cx="2286000" cy="2110767"/>
          </a:xfrm>
          <a:prstGeom prst="rect">
            <a:avLst/>
          </a:prstGeom>
        </p:spPr>
      </p:pic>
      <p:pic>
        <p:nvPicPr>
          <p:cNvPr id="8" name="Picture 7" descr="kernel_svm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0800" y="1394246"/>
            <a:ext cx="2286000" cy="2133874"/>
          </a:xfrm>
          <a:prstGeom prst="rect">
            <a:avLst/>
          </a:prstGeom>
        </p:spPr>
      </p:pic>
      <p:pic>
        <p:nvPicPr>
          <p:cNvPr id="20" name="Picture 19" descr="kernel_svm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4463" y="1086686"/>
            <a:ext cx="3657600" cy="2743200"/>
          </a:xfrm>
          <a:prstGeom prst="rect">
            <a:avLst/>
          </a:prstGeom>
        </p:spPr>
      </p:pic>
      <p:cxnSp>
        <p:nvCxnSpPr>
          <p:cNvPr id="21" name="Straight Connector 20"/>
          <p:cNvCxnSpPr/>
          <p:nvPr/>
        </p:nvCxnSpPr>
        <p:spPr>
          <a:xfrm>
            <a:off x="2627749"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859492"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descr="phi.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0869" y="2182714"/>
            <a:ext cx="105058" cy="182879"/>
          </a:xfrm>
          <a:prstGeom prst="rect">
            <a:avLst/>
          </a:prstGeom>
        </p:spPr>
      </p:pic>
      <p:pic>
        <p:nvPicPr>
          <p:cNvPr id="29" name="Picture 28" descr="phi_inv.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1899" y="2136993"/>
            <a:ext cx="299085" cy="228600"/>
          </a:xfrm>
          <a:prstGeom prst="rect">
            <a:avLst/>
          </a:prstGeom>
        </p:spPr>
      </p:pic>
    </p:spTree>
    <p:extLst>
      <p:ext uri="{BB962C8B-B14F-4D97-AF65-F5344CB8AC3E}">
        <p14:creationId xmlns:p14="http://schemas.microsoft.com/office/powerpoint/2010/main" val="17982901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dirty="0" smtClean="0"/>
              <a:t>SVM</a:t>
            </a:r>
            <a:br>
              <a:rPr lang="en-US" dirty="0" smtClean="0"/>
            </a:br>
            <a:r>
              <a:rPr lang="en-US" dirty="0"/>
              <a:t/>
            </a:r>
            <a:br>
              <a:rPr lang="en-US" dirty="0"/>
            </a:br>
            <a:r>
              <a:rPr lang="en-US" sz="2000" dirty="0" smtClean="0"/>
              <a:t>TBD</a:t>
            </a:r>
            <a:br>
              <a:rPr lang="en-US" sz="2000" dirty="0" smtClean="0"/>
            </a:br>
            <a:r>
              <a:rPr lang="en-US" sz="2000" dirty="0"/>
              <a:t/>
            </a:r>
            <a:br>
              <a:rPr lang="en-US" sz="2000" dirty="0"/>
            </a:br>
            <a:r>
              <a:rPr lang="en-US" sz="2000" dirty="0" smtClean="0"/>
              <a:t>Verify </a:t>
            </a:r>
            <a:r>
              <a:rPr lang="en-US" sz="2000" dirty="0"/>
              <a:t>your answer on </a:t>
            </a:r>
            <a:r>
              <a:rPr lang="en-US" sz="2000" i="1" dirty="0" smtClean="0"/>
              <a:t>TBD</a:t>
            </a:r>
            <a:r>
              <a:rPr lang="en-US" sz="2000" dirty="0" smtClean="0"/>
              <a:t>.</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552633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8-08-19 at 8.24.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82" y="3632131"/>
            <a:ext cx="3526971" cy="2743200"/>
          </a:xfrm>
          <a:prstGeom prst="rect">
            <a:avLst/>
          </a:prstGeom>
        </p:spPr>
      </p:pic>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ML in biology</a:t>
            </a:r>
            <a:endParaRPr lang="en-US" sz="1800" dirty="0">
              <a:latin typeface="Arial"/>
              <a:cs typeface="Arial"/>
            </a:endParaRPr>
          </a:p>
        </p:txBody>
      </p:sp>
      <p:pic>
        <p:nvPicPr>
          <p:cNvPr id="2" name="Picture 1" descr="Screen Shot 2018-08-19 at 7.5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59527"/>
            <a:ext cx="4572000" cy="1242874"/>
          </a:xfrm>
          <a:prstGeom prst="rect">
            <a:avLst/>
          </a:prstGeom>
        </p:spPr>
      </p:pic>
      <p:pic>
        <p:nvPicPr>
          <p:cNvPr id="5" name="Picture 4" descr="Screen Shot 2018-08-19 at 7.54.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190396"/>
            <a:ext cx="3657600" cy="1076932"/>
          </a:xfrm>
          <a:prstGeom prst="rect">
            <a:avLst/>
          </a:prstGeom>
        </p:spPr>
      </p:pic>
      <p:pic>
        <p:nvPicPr>
          <p:cNvPr id="6" name="Picture 5" descr="Screen Shot 2018-08-19 at 7.5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916778"/>
            <a:ext cx="3657600" cy="469392"/>
          </a:xfrm>
          <a:prstGeom prst="rect">
            <a:avLst/>
          </a:prstGeom>
        </p:spPr>
      </p:pic>
      <p:sp>
        <p:nvSpPr>
          <p:cNvPr id="7" name="TextBox 6"/>
          <p:cNvSpPr txBox="1"/>
          <p:nvPr/>
        </p:nvSpPr>
        <p:spPr>
          <a:xfrm>
            <a:off x="695637" y="2479290"/>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/articles/d41586-018-02881-7</a:t>
            </a:r>
          </a:p>
        </p:txBody>
      </p:sp>
      <p:sp>
        <p:nvSpPr>
          <p:cNvPr id="8" name="TextBox 7"/>
          <p:cNvSpPr txBox="1"/>
          <p:nvPr/>
        </p:nvSpPr>
        <p:spPr>
          <a:xfrm>
            <a:off x="6030133" y="2311375"/>
            <a:ext cx="2656667" cy="246221"/>
          </a:xfrm>
          <a:prstGeom prst="rect">
            <a:avLst/>
          </a:prstGeom>
          <a:noFill/>
        </p:spPr>
        <p:txBody>
          <a:bodyPr wrap="square" rtlCol="0">
            <a:spAutoFit/>
          </a:bodyPr>
          <a:lstStyle/>
          <a:p>
            <a:r>
              <a:rPr lang="is-IS" sz="1000" b="1" i="1" dirty="0" smtClean="0">
                <a:latin typeface="Arial"/>
                <a:cs typeface="Arial"/>
              </a:rPr>
              <a:t>Nature</a:t>
            </a:r>
            <a:r>
              <a:rPr lang="is-IS" sz="1000" b="1" dirty="0" smtClean="0">
                <a:latin typeface="Arial"/>
                <a:cs typeface="Arial"/>
              </a:rPr>
              <a:t>.</a:t>
            </a:r>
            <a:r>
              <a:rPr lang="is-IS" sz="1000" dirty="0" smtClean="0">
                <a:latin typeface="Arial"/>
                <a:cs typeface="Arial"/>
              </a:rPr>
              <a:t> 2018 Mar 22;555(7697):469-474.</a:t>
            </a:r>
            <a:endParaRPr lang="en-US" sz="1000" dirty="0">
              <a:latin typeface="Arial"/>
              <a:cs typeface="Arial"/>
            </a:endParaRPr>
          </a:p>
        </p:txBody>
      </p:sp>
      <p:pic>
        <p:nvPicPr>
          <p:cNvPr id="9" name="Picture 8" descr="Screen Shot 2018-08-19 at 8.00.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699711"/>
            <a:ext cx="4572000" cy="863245"/>
          </a:xfrm>
          <a:prstGeom prst="rect">
            <a:avLst/>
          </a:prstGeom>
        </p:spPr>
      </p:pic>
      <p:pic>
        <p:nvPicPr>
          <p:cNvPr id="10" name="Picture 9" descr="Screen Shot 2018-08-19 at 8.02.0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2673044"/>
            <a:ext cx="3657600" cy="621475"/>
          </a:xfrm>
          <a:prstGeom prst="rect">
            <a:avLst/>
          </a:prstGeom>
        </p:spPr>
      </p:pic>
      <p:sp>
        <p:nvSpPr>
          <p:cNvPr id="11" name="Rectangle 10"/>
          <p:cNvSpPr/>
          <p:nvPr/>
        </p:nvSpPr>
        <p:spPr>
          <a:xfrm>
            <a:off x="6762765" y="3316735"/>
            <a:ext cx="1808388" cy="246221"/>
          </a:xfrm>
          <a:prstGeom prst="rect">
            <a:avLst/>
          </a:prstGeom>
        </p:spPr>
        <p:txBody>
          <a:bodyPr wrap="none">
            <a:spAutoFit/>
          </a:bodyPr>
          <a:lstStyle/>
          <a:p>
            <a:r>
              <a:rPr lang="pt-BR" sz="1000" b="1" i="1" dirty="0">
                <a:latin typeface="Arial"/>
                <a:cs typeface="Arial"/>
              </a:rPr>
              <a:t>arXiv</a:t>
            </a:r>
            <a:r>
              <a:rPr lang="pt-BR" sz="1000" b="1" dirty="0">
                <a:latin typeface="Arial"/>
                <a:cs typeface="Arial"/>
              </a:rPr>
              <a:t>:</a:t>
            </a:r>
            <a:r>
              <a:rPr lang="pt-BR" sz="1000" dirty="0">
                <a:latin typeface="Arial"/>
                <a:cs typeface="Arial"/>
              </a:rPr>
              <a:t>1708.09843v2 [</a:t>
            </a:r>
            <a:r>
              <a:rPr lang="pt-BR" sz="1000" dirty="0" err="1">
                <a:latin typeface="Arial"/>
                <a:cs typeface="Arial"/>
              </a:rPr>
              <a:t>cs.CV</a:t>
            </a:r>
            <a:r>
              <a:rPr lang="pt-BR" sz="1000" dirty="0">
                <a:latin typeface="Arial"/>
                <a:cs typeface="Arial"/>
              </a:rPr>
              <a:t>]</a:t>
            </a:r>
            <a:endParaRPr lang="en-US" sz="1000" dirty="0">
              <a:latin typeface="Arial"/>
              <a:cs typeface="Arial"/>
            </a:endParaRPr>
          </a:p>
        </p:txBody>
      </p:sp>
      <p:pic>
        <p:nvPicPr>
          <p:cNvPr id="13" name="Picture 12" descr="Screen Shot 2018-08-19 at 8.12.4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0155" y="3632131"/>
            <a:ext cx="3657600" cy="2688972"/>
          </a:xfrm>
          <a:prstGeom prst="rect">
            <a:avLst/>
          </a:prstGeom>
        </p:spPr>
      </p:pic>
      <p:pic>
        <p:nvPicPr>
          <p:cNvPr id="14" name="Picture 13" descr="Screen Shot 2018-08-19 at 8.14.4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8289" y="3632131"/>
            <a:ext cx="2997610" cy="2743200"/>
          </a:xfrm>
          <a:prstGeom prst="rect">
            <a:avLst/>
          </a:prstGeom>
        </p:spPr>
      </p:pic>
      <p:pic>
        <p:nvPicPr>
          <p:cNvPr id="15" name="Picture 14" descr="Screen Shot 2018-08-19 at 8.20.5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4383" y="3632131"/>
            <a:ext cx="3252417" cy="2743200"/>
          </a:xfrm>
          <a:prstGeom prst="rect">
            <a:avLst/>
          </a:prstGeom>
        </p:spPr>
      </p:pic>
      <p:sp>
        <p:nvSpPr>
          <p:cNvPr id="17" name="TextBox 16"/>
          <p:cNvSpPr txBox="1"/>
          <p:nvPr/>
        </p:nvSpPr>
        <p:spPr>
          <a:xfrm>
            <a:off x="490476" y="6558487"/>
            <a:ext cx="2886293" cy="246221"/>
          </a:xfrm>
          <a:prstGeom prst="rect">
            <a:avLst/>
          </a:prstGeom>
          <a:noFill/>
        </p:spPr>
        <p:txBody>
          <a:bodyPr wrap="square" rtlCol="0">
            <a:spAutoFit/>
          </a:bodyPr>
          <a:lstStyle/>
          <a:p>
            <a:r>
              <a:rPr lang="it-IT" sz="1000" b="1" i="1" dirty="0" err="1" smtClean="0">
                <a:latin typeface="Arial"/>
                <a:cs typeface="Arial"/>
              </a:rPr>
              <a:t>J</a:t>
            </a:r>
            <a:r>
              <a:rPr lang="it-IT" sz="1000" b="1" i="1" dirty="0" smtClean="0">
                <a:latin typeface="Arial"/>
                <a:cs typeface="Arial"/>
              </a:rPr>
              <a:t> </a:t>
            </a:r>
            <a:r>
              <a:rPr lang="it-IT" sz="1000" b="1" i="1" dirty="0" err="1">
                <a:latin typeface="Arial"/>
                <a:cs typeface="Arial"/>
              </a:rPr>
              <a:t>Proteome</a:t>
            </a:r>
            <a:r>
              <a:rPr lang="it-IT" sz="1000" b="1" i="1" dirty="0">
                <a:latin typeface="Arial"/>
                <a:cs typeface="Arial"/>
              </a:rPr>
              <a:t> Res</a:t>
            </a:r>
            <a:r>
              <a:rPr lang="it-IT" sz="1000" i="1" dirty="0">
                <a:latin typeface="Arial"/>
                <a:cs typeface="Arial"/>
              </a:rPr>
              <a:t>. </a:t>
            </a:r>
            <a:r>
              <a:rPr lang="it-IT" sz="1000" dirty="0">
                <a:latin typeface="Arial"/>
                <a:cs typeface="Arial"/>
              </a:rPr>
              <a:t>2016 </a:t>
            </a:r>
            <a:r>
              <a:rPr lang="it-IT" sz="1000" dirty="0" err="1">
                <a:latin typeface="Arial"/>
                <a:cs typeface="Arial"/>
              </a:rPr>
              <a:t>Aug</a:t>
            </a:r>
            <a:r>
              <a:rPr lang="it-IT" sz="1000" dirty="0">
                <a:latin typeface="Arial"/>
                <a:cs typeface="Arial"/>
              </a:rPr>
              <a:t> 5;15(8):2749-59</a:t>
            </a:r>
            <a:r>
              <a:rPr lang="it-IT" sz="1000" dirty="0" smtClean="0">
                <a:latin typeface="Arial"/>
                <a:cs typeface="Arial"/>
              </a:rPr>
              <a:t>.</a:t>
            </a:r>
            <a:endParaRPr lang="it-IT" sz="1000" dirty="0">
              <a:latin typeface="Arial"/>
              <a:cs typeface="Arial"/>
            </a:endParaRPr>
          </a:p>
        </p:txBody>
      </p:sp>
      <p:sp>
        <p:nvSpPr>
          <p:cNvPr id="20" name="TextBox 19"/>
          <p:cNvSpPr txBox="1"/>
          <p:nvPr/>
        </p:nvSpPr>
        <p:spPr>
          <a:xfrm>
            <a:off x="3745201" y="6558487"/>
            <a:ext cx="2886293" cy="246221"/>
          </a:xfrm>
          <a:prstGeom prst="rect">
            <a:avLst/>
          </a:prstGeom>
          <a:noFill/>
        </p:spPr>
        <p:txBody>
          <a:bodyPr wrap="square" rtlCol="0">
            <a:spAutoFit/>
          </a:bodyPr>
          <a:lstStyle/>
          <a:p>
            <a:r>
              <a:rPr lang="pt-BR" sz="1000" b="1" i="1" dirty="0" err="1" smtClean="0">
                <a:latin typeface="Arial"/>
                <a:cs typeface="Arial"/>
              </a:rPr>
              <a:t>Pharm</a:t>
            </a:r>
            <a:r>
              <a:rPr lang="pt-BR" sz="1000" b="1" i="1" dirty="0" smtClean="0">
                <a:latin typeface="Arial"/>
                <a:cs typeface="Arial"/>
              </a:rPr>
              <a:t> </a:t>
            </a:r>
            <a:r>
              <a:rPr lang="pt-BR" sz="1000" b="1" i="1" dirty="0">
                <a:latin typeface="Arial"/>
                <a:cs typeface="Arial"/>
              </a:rPr>
              <a:t>Res. </a:t>
            </a:r>
            <a:r>
              <a:rPr lang="pt-BR" sz="1000" dirty="0">
                <a:latin typeface="Arial"/>
                <a:cs typeface="Arial"/>
              </a:rPr>
              <a:t>2018 </a:t>
            </a:r>
            <a:r>
              <a:rPr lang="pt-BR" sz="1000" dirty="0" err="1">
                <a:latin typeface="Arial"/>
                <a:cs typeface="Arial"/>
              </a:rPr>
              <a:t>Jun</a:t>
            </a:r>
            <a:r>
              <a:rPr lang="pt-BR" sz="1000" dirty="0">
                <a:latin typeface="Arial"/>
                <a:cs typeface="Arial"/>
              </a:rPr>
              <a:t> 29;35(9):170.</a:t>
            </a:r>
            <a:endParaRPr lang="it-IT" sz="1000" dirty="0">
              <a:latin typeface="Arial"/>
              <a:cs typeface="Arial"/>
            </a:endParaRPr>
          </a:p>
        </p:txBody>
      </p:sp>
      <p:sp>
        <p:nvSpPr>
          <p:cNvPr id="21" name="TextBox 20"/>
          <p:cNvSpPr txBox="1"/>
          <p:nvPr/>
        </p:nvSpPr>
        <p:spPr>
          <a:xfrm>
            <a:off x="695637" y="3439845"/>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/articles/d41586-018-00004-w</a:t>
            </a:r>
          </a:p>
        </p:txBody>
      </p:sp>
      <p:sp>
        <p:nvSpPr>
          <p:cNvPr id="22" name="Rectangle 21"/>
          <p:cNvSpPr/>
          <p:nvPr/>
        </p:nvSpPr>
        <p:spPr>
          <a:xfrm>
            <a:off x="490476" y="6375331"/>
            <a:ext cx="2314711" cy="246221"/>
          </a:xfrm>
          <a:prstGeom prst="rect">
            <a:avLst/>
          </a:prstGeom>
        </p:spPr>
        <p:txBody>
          <a:bodyPr wrap="none">
            <a:spAutoFit/>
          </a:bodyPr>
          <a:lstStyle/>
          <a:p>
            <a:r>
              <a:rPr lang="is-IS" sz="1000" b="1" i="1" dirty="0">
                <a:latin typeface="Arial"/>
                <a:cs typeface="Arial"/>
              </a:rPr>
              <a:t>Cell</a:t>
            </a:r>
            <a:r>
              <a:rPr lang="is-IS" sz="1000" b="1" dirty="0">
                <a:latin typeface="Arial"/>
                <a:cs typeface="Arial"/>
              </a:rPr>
              <a:t>.</a:t>
            </a:r>
            <a:r>
              <a:rPr lang="is-IS" sz="1000" dirty="0">
                <a:latin typeface="Arial"/>
                <a:cs typeface="Arial"/>
              </a:rPr>
              <a:t> 2018 Apr 5;173(2):338-354.e15.</a:t>
            </a:r>
          </a:p>
        </p:txBody>
      </p:sp>
      <p:sp>
        <p:nvSpPr>
          <p:cNvPr id="23" name="Rectangle 22"/>
          <p:cNvSpPr/>
          <p:nvPr/>
        </p:nvSpPr>
        <p:spPr>
          <a:xfrm>
            <a:off x="3746853" y="6375331"/>
            <a:ext cx="2820519" cy="246221"/>
          </a:xfrm>
          <a:prstGeom prst="rect">
            <a:avLst/>
          </a:prstGeom>
        </p:spPr>
        <p:txBody>
          <a:bodyPr wrap="square">
            <a:spAutoFit/>
          </a:bodyPr>
          <a:lstStyle/>
          <a:p>
            <a:r>
              <a:rPr lang="pt-BR" sz="1000" b="1" i="1" dirty="0" err="1">
                <a:latin typeface="Arial"/>
                <a:cs typeface="Arial"/>
              </a:rPr>
              <a:t>Nucleic</a:t>
            </a:r>
            <a:r>
              <a:rPr lang="pt-BR" sz="1000" b="1" i="1" dirty="0">
                <a:latin typeface="Arial"/>
                <a:cs typeface="Arial"/>
              </a:rPr>
              <a:t> </a:t>
            </a:r>
            <a:r>
              <a:rPr lang="pt-BR" sz="1000" b="1" i="1" dirty="0" err="1">
                <a:latin typeface="Arial"/>
                <a:cs typeface="Arial"/>
              </a:rPr>
              <a:t>Acids</a:t>
            </a:r>
            <a:r>
              <a:rPr lang="pt-BR" sz="1000" b="1" i="1" dirty="0">
                <a:latin typeface="Arial"/>
                <a:cs typeface="Arial"/>
              </a:rPr>
              <a:t> Res</a:t>
            </a:r>
            <a:r>
              <a:rPr lang="pt-BR" sz="1000" i="1" dirty="0">
                <a:latin typeface="Arial"/>
                <a:cs typeface="Arial"/>
              </a:rPr>
              <a:t>. </a:t>
            </a:r>
            <a:r>
              <a:rPr lang="pt-BR" sz="1000" dirty="0">
                <a:latin typeface="Arial"/>
                <a:cs typeface="Arial"/>
              </a:rPr>
              <a:t>2017 </a:t>
            </a:r>
            <a:r>
              <a:rPr lang="pt-BR" sz="1000" dirty="0" err="1">
                <a:latin typeface="Arial"/>
                <a:cs typeface="Arial"/>
              </a:rPr>
              <a:t>Sep</a:t>
            </a:r>
            <a:r>
              <a:rPr lang="pt-BR" sz="1000" dirty="0">
                <a:latin typeface="Arial"/>
                <a:cs typeface="Arial"/>
              </a:rPr>
              <a:t> 29;45(17):e156.</a:t>
            </a:r>
          </a:p>
        </p:txBody>
      </p:sp>
    </p:spTree>
    <p:extLst>
      <p:ext uri="{BB962C8B-B14F-4D97-AF65-F5344CB8AC3E}">
        <p14:creationId xmlns:p14="http://schemas.microsoft.com/office/powerpoint/2010/main" val="35208875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7" grpId="0"/>
      <p:bldP spid="20" grpId="0"/>
      <p:bldP spid="21" grpId="0"/>
      <p:bldP spid="22"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39639"/>
          </a:xfrm>
        </p:spPr>
        <p:txBody>
          <a:bodyPr>
            <a:normAutofit/>
          </a:bodyPr>
          <a:lstStyle/>
          <a:p>
            <a:pPr marL="0" indent="0">
              <a:buNone/>
            </a:pPr>
            <a:r>
              <a:rPr lang="en-US" sz="2000" i="1" dirty="0">
                <a:latin typeface="Arial"/>
                <a:cs typeface="Arial"/>
              </a:rPr>
              <a:t>Practice training </a:t>
            </a:r>
            <a:r>
              <a:rPr lang="en-US" sz="2000" i="1" dirty="0" smtClean="0">
                <a:latin typeface="Arial"/>
                <a:cs typeface="Arial"/>
              </a:rPr>
              <a:t>SVM models </a:t>
            </a:r>
            <a:r>
              <a:rPr lang="en-US" sz="2000" i="1" dirty="0">
                <a:latin typeface="Arial"/>
                <a:cs typeface="Arial"/>
              </a:rPr>
              <a:t>in the ML4Bio </a:t>
            </a:r>
            <a:r>
              <a:rPr lang="en-US" sz="2000" i="1" dirty="0" smtClean="0">
                <a:latin typeface="Arial"/>
                <a:cs typeface="Arial"/>
              </a:rPr>
              <a:t>software</a:t>
            </a:r>
          </a:p>
          <a:p>
            <a:pPr marL="0" indent="0">
              <a:buNone/>
            </a:pPr>
            <a:endParaRPr lang="en-US" sz="2000" i="1" dirty="0">
              <a:latin typeface="Arial"/>
              <a:cs typeface="Arial"/>
            </a:endParaRPr>
          </a:p>
          <a:p>
            <a:pPr marL="0" indent="0">
              <a:buNone/>
            </a:pPr>
            <a:r>
              <a:rPr lang="en-US" sz="2000" i="1" dirty="0" smtClean="0">
                <a:latin typeface="Arial"/>
                <a:cs typeface="Arial"/>
              </a:rPr>
              <a:t>Questions:</a:t>
            </a:r>
          </a:p>
          <a:p>
            <a:pPr marL="0" indent="0">
              <a:buNone/>
            </a:pPr>
            <a:endParaRPr lang="en-US" sz="2000" dirty="0" smtClean="0">
              <a:latin typeface="Arial"/>
              <a:cs typeface="Arial"/>
            </a:endParaRPr>
          </a:p>
          <a:p>
            <a:r>
              <a:rPr lang="en-US" sz="2000" dirty="0" smtClean="0">
                <a:latin typeface="Arial"/>
                <a:cs typeface="Arial"/>
              </a:rPr>
              <a:t>Why can a kernel SVM learn nonlinear decision boundary?</a:t>
            </a:r>
          </a:p>
          <a:p>
            <a:r>
              <a:rPr lang="en-US" sz="2000" dirty="0" smtClean="0">
                <a:latin typeface="Arial"/>
                <a:cs typeface="Arial"/>
              </a:rPr>
              <a:t>How does margin size change in response to change in penalty strength of a linear SVM?</a:t>
            </a:r>
          </a:p>
          <a:p>
            <a:r>
              <a:rPr lang="en-US" sz="2000" dirty="0" smtClean="0">
                <a:latin typeface="Arial"/>
                <a:cs typeface="Arial"/>
              </a:rPr>
              <a:t>How does accuracy on training and validation data change as you vary the coefficient of RBF kernel?</a:t>
            </a:r>
          </a:p>
          <a:p>
            <a:r>
              <a:rPr lang="en-US" sz="2000" dirty="0" smtClean="0">
                <a:latin typeface="Arial"/>
                <a:cs typeface="Arial"/>
              </a:rPr>
              <a:t>Do you think kernel SVM is always better than linear SVM in practice? Why? </a:t>
            </a:r>
            <a:r>
              <a:rPr lang="en-US" sz="2000" i="1" dirty="0" smtClean="0">
                <a:latin typeface="Arial"/>
                <a:cs typeface="Arial"/>
              </a:rPr>
              <a:t>(Hint: generalization)</a:t>
            </a:r>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Practice</a:t>
            </a:r>
            <a:endParaRPr lang="en-US" sz="1800" dirty="0">
              <a:latin typeface="Arial"/>
              <a:cs typeface="Arial"/>
            </a:endParaRPr>
          </a:p>
        </p:txBody>
      </p:sp>
    </p:spTree>
    <p:extLst>
      <p:ext uri="{BB962C8B-B14F-4D97-AF65-F5344CB8AC3E}">
        <p14:creationId xmlns:p14="http://schemas.microsoft.com/office/powerpoint/2010/main" val="11684016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79610"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48288" y="2396058"/>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08121" y="186971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28105" y="265141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479244" y="258655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567438" y="4037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703133" y="3275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835549" y="3529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72577"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56577" y="1370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619422" y="25865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48211" y="318345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512655" y="273190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32966" y="34374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36266" y="371262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332966" y="209972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707616" y="403718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11155" y="32751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034766" y="18697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895772" y="39990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19926" y="1003292"/>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26744" y="400613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922812" y="100329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186009" y="438404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971172" y="2953447"/>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4" idx="3"/>
            <a:endCxn id="17" idx="0"/>
          </p:cNvCxnSpPr>
          <p:nvPr/>
        </p:nvCxnSpPr>
        <p:spPr>
          <a:xfrm flipH="1">
            <a:off x="2923744" y="3110026"/>
            <a:ext cx="73260" cy="419155"/>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4" idx="5"/>
            <a:endCxn id="23" idx="1"/>
          </p:cNvCxnSpPr>
          <p:nvPr/>
        </p:nvCxnSpPr>
        <p:spPr>
          <a:xfrm>
            <a:off x="3121729" y="3110026"/>
            <a:ext cx="237069" cy="354298"/>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4" idx="1"/>
            <a:endCxn id="14" idx="5"/>
          </p:cNvCxnSpPr>
          <p:nvPr/>
        </p:nvCxnSpPr>
        <p:spPr>
          <a:xfrm flipH="1" flipV="1">
            <a:off x="2629801" y="2743138"/>
            <a:ext cx="367203" cy="2371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6057901" y="1499880"/>
            <a:ext cx="2190043" cy="18415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208186" y="198953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208186" y="1622646"/>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426911" y="1576079"/>
            <a:ext cx="1658055" cy="276999"/>
          </a:xfrm>
          <a:prstGeom prst="rect">
            <a:avLst/>
          </a:prstGeom>
          <a:noFill/>
        </p:spPr>
        <p:txBody>
          <a:bodyPr wrap="square" rtlCol="0">
            <a:spAutoFit/>
          </a:bodyPr>
          <a:lstStyle/>
          <a:p>
            <a:r>
              <a:rPr lang="en-US" sz="1200" dirty="0" smtClean="0">
                <a:latin typeface="Arial"/>
                <a:cs typeface="Arial"/>
              </a:rPr>
              <a:t>Class 0 training point</a:t>
            </a:r>
            <a:endParaRPr lang="en-US" sz="1200" dirty="0">
              <a:latin typeface="Arial"/>
              <a:cs typeface="Arial"/>
            </a:endParaRPr>
          </a:p>
        </p:txBody>
      </p:sp>
      <p:sp>
        <p:nvSpPr>
          <p:cNvPr id="61" name="TextBox 60"/>
          <p:cNvSpPr txBox="1"/>
          <p:nvPr/>
        </p:nvSpPr>
        <p:spPr>
          <a:xfrm>
            <a:off x="6426911" y="1938315"/>
            <a:ext cx="1701089" cy="276999"/>
          </a:xfrm>
          <a:prstGeom prst="rect">
            <a:avLst/>
          </a:prstGeom>
          <a:noFill/>
        </p:spPr>
        <p:txBody>
          <a:bodyPr wrap="square" rtlCol="0">
            <a:spAutoFit/>
          </a:bodyPr>
          <a:lstStyle/>
          <a:p>
            <a:r>
              <a:rPr lang="en-US" sz="1200" dirty="0" smtClean="0">
                <a:latin typeface="Arial"/>
                <a:cs typeface="Arial"/>
              </a:rPr>
              <a:t>Class 1 training point</a:t>
            </a:r>
            <a:endParaRPr lang="en-US" sz="1200" dirty="0">
              <a:latin typeface="Arial"/>
              <a:cs typeface="Arial"/>
            </a:endParaRPr>
          </a:p>
        </p:txBody>
      </p:sp>
      <p:sp>
        <p:nvSpPr>
          <p:cNvPr id="63" name="Oval 62"/>
          <p:cNvSpPr/>
          <p:nvPr/>
        </p:nvSpPr>
        <p:spPr>
          <a:xfrm>
            <a:off x="1660093" y="2089845"/>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63" idx="7"/>
            <a:endCxn id="12" idx="2"/>
          </p:cNvCxnSpPr>
          <p:nvPr/>
        </p:nvCxnSpPr>
        <p:spPr>
          <a:xfrm flipV="1">
            <a:off x="1810650" y="1961436"/>
            <a:ext cx="297471" cy="1552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3" idx="4"/>
            <a:endCxn id="11" idx="1"/>
          </p:cNvCxnSpPr>
          <p:nvPr/>
        </p:nvCxnSpPr>
        <p:spPr>
          <a:xfrm>
            <a:off x="1748288" y="2273289"/>
            <a:ext cx="25832" cy="14963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1330167" y="2081328"/>
            <a:ext cx="329926" cy="635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719383" y="3437459"/>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a:endCxn id="29" idx="0"/>
          </p:cNvCxnSpPr>
          <p:nvPr/>
        </p:nvCxnSpPr>
        <p:spPr>
          <a:xfrm>
            <a:off x="4835092" y="3616724"/>
            <a:ext cx="148875" cy="382356"/>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7"/>
            <a:endCxn id="27" idx="2"/>
          </p:cNvCxnSpPr>
          <p:nvPr/>
        </p:nvCxnSpPr>
        <p:spPr>
          <a:xfrm flipV="1">
            <a:off x="4869940" y="3366902"/>
            <a:ext cx="341215" cy="9742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3"/>
            <a:endCxn id="24" idx="7"/>
          </p:cNvCxnSpPr>
          <p:nvPr/>
        </p:nvCxnSpPr>
        <p:spPr>
          <a:xfrm flipH="1">
            <a:off x="4486823" y="3594038"/>
            <a:ext cx="258392" cy="1454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2655633" y="2713452"/>
            <a:ext cx="367203"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147561" y="3090975"/>
            <a:ext cx="237069" cy="35429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2955967" y="3124138"/>
            <a:ext cx="73260" cy="419155"/>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34" idx="7"/>
            <a:endCxn id="20" idx="3"/>
          </p:cNvCxnSpPr>
          <p:nvPr/>
        </p:nvCxnSpPr>
        <p:spPr>
          <a:xfrm flipV="1">
            <a:off x="3121729" y="2743138"/>
            <a:ext cx="523525"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34" idx="0"/>
            <a:endCxn id="25" idx="3"/>
          </p:cNvCxnSpPr>
          <p:nvPr/>
        </p:nvCxnSpPr>
        <p:spPr>
          <a:xfrm flipV="1">
            <a:off x="3059367" y="2256303"/>
            <a:ext cx="299431" cy="697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1787641" y="2273289"/>
            <a:ext cx="25832" cy="14963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1337656" y="2045997"/>
            <a:ext cx="329926" cy="635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836482" y="1989606"/>
            <a:ext cx="297471" cy="1552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3" idx="7"/>
          </p:cNvCxnSpPr>
          <p:nvPr/>
        </p:nvCxnSpPr>
        <p:spPr>
          <a:xfrm flipH="1">
            <a:off x="1278662" y="2246424"/>
            <a:ext cx="388921" cy="431857"/>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63" idx="0"/>
            <a:endCxn id="30" idx="4"/>
          </p:cNvCxnSpPr>
          <p:nvPr/>
        </p:nvCxnSpPr>
        <p:spPr>
          <a:xfrm flipV="1">
            <a:off x="1748288" y="1186736"/>
            <a:ext cx="359833" cy="903109"/>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4888716" y="3402857"/>
            <a:ext cx="341215" cy="9742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795502" y="3616615"/>
            <a:ext cx="148875" cy="382356"/>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460991" y="3567173"/>
            <a:ext cx="258392" cy="1454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0" idx="1"/>
            <a:endCxn id="22" idx="4"/>
          </p:cNvCxnSpPr>
          <p:nvPr/>
        </p:nvCxnSpPr>
        <p:spPr>
          <a:xfrm flipH="1" flipV="1">
            <a:off x="4600850" y="2915346"/>
            <a:ext cx="144365" cy="5489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0" idx="2"/>
            <a:endCxn id="21" idx="5"/>
          </p:cNvCxnSpPr>
          <p:nvPr/>
        </p:nvCxnSpPr>
        <p:spPr>
          <a:xfrm flipH="1" flipV="1">
            <a:off x="4098768" y="3340037"/>
            <a:ext cx="620615" cy="189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6208186" y="2366303"/>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6426911" y="2309855"/>
            <a:ext cx="1701089" cy="276999"/>
          </a:xfrm>
          <a:prstGeom prst="rect">
            <a:avLst/>
          </a:prstGeom>
          <a:noFill/>
        </p:spPr>
        <p:txBody>
          <a:bodyPr wrap="square" rtlCol="0">
            <a:spAutoFit/>
          </a:bodyPr>
          <a:lstStyle/>
          <a:p>
            <a:r>
              <a:rPr lang="en-US" sz="1200" dirty="0" smtClean="0">
                <a:latin typeface="Arial"/>
                <a:cs typeface="Arial"/>
              </a:rPr>
              <a:t>New point</a:t>
            </a:r>
            <a:endParaRPr lang="en-US" sz="1200" dirty="0">
              <a:latin typeface="Arial"/>
              <a:cs typeface="Arial"/>
            </a:endParaRPr>
          </a:p>
        </p:txBody>
      </p:sp>
      <p:cxnSp>
        <p:nvCxnSpPr>
          <p:cNvPr id="139" name="Straight Connector 138"/>
          <p:cNvCxnSpPr/>
          <p:nvPr/>
        </p:nvCxnSpPr>
        <p:spPr>
          <a:xfrm flipH="1">
            <a:off x="6208186" y="2856065"/>
            <a:ext cx="214760" cy="0"/>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6208186" y="3127623"/>
            <a:ext cx="222957" cy="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6431141" y="2717565"/>
            <a:ext cx="1701089" cy="276999"/>
          </a:xfrm>
          <a:prstGeom prst="rect">
            <a:avLst/>
          </a:prstGeom>
          <a:noFill/>
        </p:spPr>
        <p:txBody>
          <a:bodyPr wrap="square" rtlCol="0">
            <a:spAutoFit/>
          </a:bodyPr>
          <a:lstStyle/>
          <a:p>
            <a:r>
              <a:rPr lang="en-US" sz="1200" i="1" dirty="0" smtClean="0">
                <a:latin typeface="Arial"/>
                <a:cs typeface="Arial"/>
              </a:rPr>
              <a:t>K</a:t>
            </a:r>
            <a:r>
              <a:rPr lang="en-US" sz="1200" dirty="0" smtClean="0">
                <a:latin typeface="Arial"/>
                <a:cs typeface="Arial"/>
              </a:rPr>
              <a:t> = 3</a:t>
            </a:r>
            <a:endParaRPr lang="en-US" sz="1200" dirty="0">
              <a:latin typeface="Arial"/>
              <a:cs typeface="Arial"/>
            </a:endParaRPr>
          </a:p>
        </p:txBody>
      </p:sp>
      <p:sp>
        <p:nvSpPr>
          <p:cNvPr id="146" name="TextBox 145"/>
          <p:cNvSpPr txBox="1"/>
          <p:nvPr/>
        </p:nvSpPr>
        <p:spPr>
          <a:xfrm>
            <a:off x="6431141" y="2989123"/>
            <a:ext cx="1701089" cy="276999"/>
          </a:xfrm>
          <a:prstGeom prst="rect">
            <a:avLst/>
          </a:prstGeom>
          <a:noFill/>
        </p:spPr>
        <p:txBody>
          <a:bodyPr wrap="square" rtlCol="0">
            <a:spAutoFit/>
          </a:bodyPr>
          <a:lstStyle/>
          <a:p>
            <a:r>
              <a:rPr lang="en-US" sz="1200" i="1" dirty="0" smtClean="0">
                <a:latin typeface="Arial"/>
                <a:cs typeface="Arial"/>
              </a:rPr>
              <a:t>K</a:t>
            </a:r>
            <a:r>
              <a:rPr lang="en-US" sz="1200" dirty="0" smtClean="0">
                <a:latin typeface="Arial"/>
                <a:cs typeface="Arial"/>
              </a:rPr>
              <a:t> = 5</a:t>
            </a:r>
            <a:endParaRPr lang="en-US" sz="1200" dirty="0">
              <a:latin typeface="Arial"/>
              <a:cs typeface="Arial"/>
            </a:endParaRPr>
          </a:p>
        </p:txBody>
      </p:sp>
      <p:pic>
        <p:nvPicPr>
          <p:cNvPr id="147" name="Picture 146" descr="knn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02" y="5931713"/>
            <a:ext cx="2286000" cy="758310"/>
          </a:xfrm>
          <a:prstGeom prst="rect">
            <a:avLst/>
          </a:prstGeom>
        </p:spPr>
      </p:pic>
      <p:pic>
        <p:nvPicPr>
          <p:cNvPr id="148" name="Picture 147" descr="knn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1" y="5181822"/>
            <a:ext cx="1965960" cy="607053"/>
          </a:xfrm>
          <a:prstGeom prst="rect">
            <a:avLst/>
          </a:prstGeom>
        </p:spPr>
      </p:pic>
      <p:sp>
        <p:nvSpPr>
          <p:cNvPr id="149" name="TextBox 148"/>
          <p:cNvSpPr txBox="1"/>
          <p:nvPr/>
        </p:nvSpPr>
        <p:spPr>
          <a:xfrm>
            <a:off x="3256565" y="5265655"/>
            <a:ext cx="1989667" cy="523220"/>
          </a:xfrm>
          <a:prstGeom prst="rect">
            <a:avLst/>
          </a:prstGeom>
          <a:solidFill>
            <a:srgbClr val="D9D9D9"/>
          </a:solidFill>
        </p:spPr>
        <p:txBody>
          <a:bodyPr wrap="square" rtlCol="0">
            <a:spAutoFit/>
          </a:bodyPr>
          <a:lstStyle/>
          <a:p>
            <a:pPr algn="ctr"/>
            <a:r>
              <a:rPr lang="en-US" sz="1600" dirty="0" smtClean="0">
                <a:latin typeface="Arial"/>
                <a:cs typeface="Arial"/>
              </a:rPr>
              <a:t>Manhattan distance</a:t>
            </a:r>
          </a:p>
          <a:p>
            <a:pPr algn="ctr"/>
            <a:r>
              <a:rPr lang="en-US" sz="1200" dirty="0" smtClean="0">
                <a:latin typeface="Arial"/>
                <a:cs typeface="Arial"/>
              </a:rPr>
              <a:t>(L</a:t>
            </a:r>
            <a:r>
              <a:rPr lang="en-US" sz="1200" baseline="30000" dirty="0" smtClean="0">
                <a:latin typeface="Arial"/>
                <a:cs typeface="Arial"/>
              </a:rPr>
              <a:t>1</a:t>
            </a:r>
            <a:r>
              <a:rPr lang="en-US" sz="1200" dirty="0" smtClean="0">
                <a:latin typeface="Arial"/>
                <a:cs typeface="Arial"/>
              </a:rPr>
              <a:t> distance)</a:t>
            </a:r>
            <a:endParaRPr lang="en-US" sz="1200" dirty="0">
              <a:latin typeface="Arial"/>
              <a:cs typeface="Arial"/>
            </a:endParaRPr>
          </a:p>
        </p:txBody>
      </p:sp>
      <p:sp>
        <p:nvSpPr>
          <p:cNvPr id="150" name="TextBox 149"/>
          <p:cNvSpPr txBox="1"/>
          <p:nvPr/>
        </p:nvSpPr>
        <p:spPr>
          <a:xfrm>
            <a:off x="3256565" y="6060674"/>
            <a:ext cx="1989667" cy="523220"/>
          </a:xfrm>
          <a:prstGeom prst="rect">
            <a:avLst/>
          </a:prstGeom>
          <a:solidFill>
            <a:srgbClr val="D9D9D9"/>
          </a:solidFill>
        </p:spPr>
        <p:txBody>
          <a:bodyPr wrap="square" rtlCol="0">
            <a:spAutoFit/>
          </a:bodyPr>
          <a:lstStyle/>
          <a:p>
            <a:pPr algn="ctr"/>
            <a:r>
              <a:rPr lang="en-US" sz="1600" dirty="0" smtClean="0">
                <a:latin typeface="Arial"/>
                <a:cs typeface="Arial"/>
              </a:rPr>
              <a:t>Euclidean distance</a:t>
            </a:r>
          </a:p>
          <a:p>
            <a:pPr algn="ctr"/>
            <a:r>
              <a:rPr lang="en-US" sz="1200" dirty="0" smtClean="0">
                <a:latin typeface="Arial"/>
                <a:cs typeface="Arial"/>
              </a:rPr>
              <a:t>(L</a:t>
            </a:r>
            <a:r>
              <a:rPr lang="en-US" sz="1200" baseline="30000" dirty="0" smtClean="0">
                <a:latin typeface="Arial"/>
                <a:cs typeface="Arial"/>
              </a:rPr>
              <a:t>2</a:t>
            </a:r>
            <a:r>
              <a:rPr lang="en-US" sz="1200" dirty="0" smtClean="0">
                <a:latin typeface="Arial"/>
                <a:cs typeface="Arial"/>
              </a:rPr>
              <a:t> distance)</a:t>
            </a:r>
            <a:endParaRPr lang="en-US" sz="1200" dirty="0">
              <a:latin typeface="Arial"/>
              <a:cs typeface="Arial"/>
            </a:endParaRPr>
          </a:p>
        </p:txBody>
      </p:sp>
      <p:pic>
        <p:nvPicPr>
          <p:cNvPr id="151" name="Picture 150" descr="delta_fun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44" y="5040588"/>
            <a:ext cx="1828800" cy="620486"/>
          </a:xfrm>
          <a:prstGeom prst="rect">
            <a:avLst/>
          </a:prstGeom>
        </p:spPr>
      </p:pic>
      <p:pic>
        <p:nvPicPr>
          <p:cNvPr id="152" name="Picture 151" descr="knn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944" y="5952881"/>
            <a:ext cx="2286000" cy="685800"/>
          </a:xfrm>
          <a:prstGeom prst="rect">
            <a:avLst/>
          </a:prstGeom>
        </p:spPr>
      </p:pic>
      <p:sp>
        <p:nvSpPr>
          <p:cNvPr id="153" name="TextBox 152"/>
          <p:cNvSpPr txBox="1"/>
          <p:nvPr/>
        </p:nvSpPr>
        <p:spPr>
          <a:xfrm>
            <a:off x="5806722" y="3739490"/>
            <a:ext cx="2504722" cy="338554"/>
          </a:xfrm>
          <a:prstGeom prst="rect">
            <a:avLst/>
          </a:prstGeom>
          <a:noFill/>
        </p:spPr>
        <p:txBody>
          <a:bodyPr wrap="square" rtlCol="0">
            <a:spAutoFit/>
          </a:bodyPr>
          <a:lstStyle/>
          <a:p>
            <a:r>
              <a:rPr lang="en-US" sz="1600" dirty="0" smtClean="0">
                <a:latin typeface="Arial"/>
                <a:cs typeface="Arial"/>
              </a:rPr>
              <a:t>Find </a:t>
            </a:r>
            <a:r>
              <a:rPr lang="en-US" sz="1600" i="1" dirty="0" smtClean="0">
                <a:latin typeface="Arial"/>
                <a:cs typeface="Arial"/>
              </a:rPr>
              <a:t>K</a:t>
            </a:r>
            <a:r>
              <a:rPr lang="en-US" sz="1600" dirty="0" smtClean="0">
                <a:latin typeface="Arial"/>
                <a:cs typeface="Arial"/>
              </a:rPr>
              <a:t> training points</a:t>
            </a:r>
            <a:endParaRPr lang="en-US" sz="1600" dirty="0">
              <a:latin typeface="Arial"/>
              <a:cs typeface="Arial"/>
            </a:endParaRPr>
          </a:p>
        </p:txBody>
      </p:sp>
      <p:pic>
        <p:nvPicPr>
          <p:cNvPr id="155" name="Picture 154" descr="knn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944" y="4118905"/>
            <a:ext cx="2286000" cy="275219"/>
          </a:xfrm>
          <a:prstGeom prst="rect">
            <a:avLst/>
          </a:prstGeom>
        </p:spPr>
      </p:pic>
      <p:sp>
        <p:nvSpPr>
          <p:cNvPr id="156" name="TextBox 155"/>
          <p:cNvSpPr txBox="1"/>
          <p:nvPr/>
        </p:nvSpPr>
        <p:spPr>
          <a:xfrm>
            <a:off x="5806721" y="4519834"/>
            <a:ext cx="2871611" cy="338554"/>
          </a:xfrm>
          <a:prstGeom prst="rect">
            <a:avLst/>
          </a:prstGeom>
          <a:noFill/>
        </p:spPr>
        <p:txBody>
          <a:bodyPr wrap="square" rtlCol="0">
            <a:spAutoFit/>
          </a:bodyPr>
          <a:lstStyle/>
          <a:p>
            <a:r>
              <a:rPr lang="en-US" sz="1600" dirty="0" smtClean="0">
                <a:latin typeface="Arial"/>
                <a:cs typeface="Arial"/>
              </a:rPr>
              <a:t>closest to the new point    .</a:t>
            </a:r>
            <a:endParaRPr lang="en-US" sz="1600" dirty="0">
              <a:latin typeface="Arial"/>
              <a:cs typeface="Arial"/>
            </a:endParaRPr>
          </a:p>
        </p:txBody>
      </p:sp>
      <p:pic>
        <p:nvPicPr>
          <p:cNvPr id="157" name="Picture 156" descr="bold_x.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0023" y="4645350"/>
            <a:ext cx="137160" cy="118457"/>
          </a:xfrm>
          <a:prstGeom prst="rect">
            <a:avLst/>
          </a:prstGeom>
        </p:spPr>
      </p:pic>
      <p:sp>
        <p:nvSpPr>
          <p:cNvPr id="158" name="Rectangle 157"/>
          <p:cNvSpPr/>
          <p:nvPr/>
        </p:nvSpPr>
        <p:spPr>
          <a:xfrm>
            <a:off x="5889980" y="5842366"/>
            <a:ext cx="2421464" cy="9031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K-Nearest Neighbors: </a:t>
            </a:r>
            <a:r>
              <a:rPr lang="en-US" sz="1800" dirty="0">
                <a:latin typeface="Arial"/>
                <a:cs typeface="Arial"/>
              </a:rPr>
              <a:t>Representation, </a:t>
            </a:r>
            <a:r>
              <a:rPr lang="en-US" sz="1800" dirty="0" smtClean="0">
                <a:latin typeface="Arial"/>
                <a:cs typeface="Arial"/>
              </a:rPr>
              <a:t>Learning and Inference</a:t>
            </a:r>
            <a:endParaRPr lang="en-US" sz="1800" dirty="0">
              <a:latin typeface="Arial"/>
              <a:cs typeface="Arial"/>
            </a:endParaRPr>
          </a:p>
        </p:txBody>
      </p:sp>
      <p:sp>
        <p:nvSpPr>
          <p:cNvPr id="180" name="Rectangle 179"/>
          <p:cNvSpPr/>
          <p:nvPr/>
        </p:nvSpPr>
        <p:spPr>
          <a:xfrm>
            <a:off x="484529" y="4731948"/>
            <a:ext cx="4900698" cy="20135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461431" y="4775709"/>
            <a:ext cx="3318932" cy="338554"/>
          </a:xfrm>
          <a:prstGeom prst="rect">
            <a:avLst/>
          </a:prstGeom>
          <a:noFill/>
        </p:spPr>
        <p:txBody>
          <a:bodyPr wrap="square" rtlCol="0">
            <a:spAutoFit/>
          </a:bodyPr>
          <a:lstStyle/>
          <a:p>
            <a:r>
              <a:rPr lang="en-US" sz="1600" dirty="0" smtClean="0">
                <a:latin typeface="Arial"/>
                <a:cs typeface="Arial"/>
              </a:rPr>
              <a:t>Measure of distance:</a:t>
            </a:r>
            <a:endParaRPr lang="en-US" sz="1600" dirty="0">
              <a:latin typeface="Arial"/>
              <a:cs typeface="Arial"/>
            </a:endParaRPr>
          </a:p>
        </p:txBody>
      </p:sp>
    </p:spTree>
    <p:extLst>
      <p:ext uri="{BB962C8B-B14F-4D97-AF65-F5344CB8AC3E}">
        <p14:creationId xmlns:p14="http://schemas.microsoft.com/office/powerpoint/2010/main" val="19646152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837432"/>
          </a:xfrm>
        </p:spPr>
        <p:txBody>
          <a:bodyPr>
            <a:normAutofit/>
          </a:bodyPr>
          <a:lstStyle/>
          <a:p>
            <a:pPr marL="0" indent="0">
              <a:buNone/>
            </a:pPr>
            <a:r>
              <a:rPr lang="en-US" sz="2000" i="1" dirty="0">
                <a:latin typeface="Arial"/>
                <a:cs typeface="Arial"/>
              </a:rPr>
              <a:t>Practice training </a:t>
            </a:r>
            <a:r>
              <a:rPr lang="en-US" sz="2000" i="1" dirty="0" smtClean="0">
                <a:latin typeface="Arial"/>
                <a:cs typeface="Arial"/>
              </a:rPr>
              <a:t>KNN models </a:t>
            </a:r>
            <a:r>
              <a:rPr lang="en-US" sz="2000" i="1" dirty="0">
                <a:latin typeface="Arial"/>
                <a:cs typeface="Arial"/>
              </a:rPr>
              <a:t>in the ML4Bio </a:t>
            </a:r>
            <a:r>
              <a:rPr lang="en-US" sz="2000" i="1" dirty="0" smtClean="0">
                <a:latin typeface="Arial"/>
                <a:cs typeface="Arial"/>
              </a:rPr>
              <a:t>software</a:t>
            </a:r>
          </a:p>
          <a:p>
            <a:pPr marL="0" indent="0">
              <a:buNone/>
            </a:pPr>
            <a:endParaRPr lang="en-US" sz="2000" i="1" dirty="0">
              <a:latin typeface="Arial"/>
              <a:cs typeface="Arial"/>
            </a:endParaRPr>
          </a:p>
          <a:p>
            <a:pPr marL="0" indent="0">
              <a:buNone/>
            </a:pPr>
            <a:r>
              <a:rPr lang="en-US" sz="2000" i="1" dirty="0" smtClean="0">
                <a:latin typeface="Arial"/>
                <a:cs typeface="Arial"/>
              </a:rPr>
              <a:t>Questions:</a:t>
            </a:r>
          </a:p>
          <a:p>
            <a:pPr marL="0" indent="0">
              <a:buNone/>
            </a:pPr>
            <a:endParaRPr lang="en-US" sz="2000" dirty="0" smtClean="0">
              <a:latin typeface="Arial"/>
              <a:cs typeface="Arial"/>
            </a:endParaRPr>
          </a:p>
          <a:p>
            <a:r>
              <a:rPr lang="en-US" sz="2000" dirty="0" smtClean="0">
                <a:latin typeface="Arial"/>
                <a:cs typeface="Arial"/>
              </a:rPr>
              <a:t>As K increases, the decision boundary becomes smoother. Why?</a:t>
            </a:r>
          </a:p>
          <a:p>
            <a:r>
              <a:rPr lang="en-US" sz="2000" dirty="0" smtClean="0">
                <a:latin typeface="Arial"/>
                <a:cs typeface="Arial"/>
              </a:rPr>
              <a:t>Why is KNN not appropriate for data with a mixture of discrete and continuous data? </a:t>
            </a:r>
            <a:r>
              <a:rPr lang="en-US" sz="2000" i="1" dirty="0" smtClean="0">
                <a:latin typeface="Arial"/>
                <a:cs typeface="Arial"/>
              </a:rPr>
              <a:t>(Hint: distance)</a:t>
            </a:r>
          </a:p>
          <a:p>
            <a:r>
              <a:rPr lang="en-US" sz="2000" dirty="0" smtClean="0">
                <a:latin typeface="Arial"/>
                <a:cs typeface="Arial"/>
              </a:rPr>
              <a:t>Does KNN work well in high-dimensional space? Why?</a:t>
            </a:r>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Practice</a:t>
            </a:r>
            <a:endParaRPr lang="en-US" sz="1800" dirty="0">
              <a:latin typeface="Arial"/>
              <a:cs typeface="Arial"/>
            </a:endParaRPr>
          </a:p>
        </p:txBody>
      </p:sp>
    </p:spTree>
    <p:extLst>
      <p:ext uri="{BB962C8B-B14F-4D97-AF65-F5344CB8AC3E}">
        <p14:creationId xmlns:p14="http://schemas.microsoft.com/office/powerpoint/2010/main" val="304779251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478" y="1114300"/>
            <a:ext cx="364707" cy="338554"/>
          </a:xfrm>
          <a:prstGeom prst="rect">
            <a:avLst/>
          </a:prstGeom>
          <a:noFill/>
        </p:spPr>
        <p:txBody>
          <a:bodyPr wrap="square" rtlCol="0">
            <a:spAutoFit/>
          </a:bodyPr>
          <a:lstStyle/>
          <a:p>
            <a:r>
              <a:rPr lang="en-US" sz="1600" i="1" dirty="0" smtClean="0">
                <a:latin typeface="Times New Roman"/>
                <a:cs typeface="Times New Roman"/>
              </a:rPr>
              <a:t>y</a:t>
            </a:r>
            <a:endParaRPr lang="en-US" sz="1600" i="1" baseline="-25000" dirty="0">
              <a:latin typeface="Times New Roman"/>
              <a:cs typeface="Times New Roman"/>
            </a:endParaRPr>
          </a:p>
        </p:txBody>
      </p:sp>
      <p:sp>
        <p:nvSpPr>
          <p:cNvPr id="5" name="Oval 4"/>
          <p:cNvSpPr/>
          <p:nvPr/>
        </p:nvSpPr>
        <p:spPr>
          <a:xfrm>
            <a:off x="3660985" y="108902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316830" y="2483481"/>
            <a:ext cx="401209"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1</a:t>
            </a:r>
            <a:endParaRPr lang="en-US" sz="1600" i="1" baseline="-25000" dirty="0">
              <a:latin typeface="Times New Roman"/>
              <a:cs typeface="Times New Roman"/>
            </a:endParaRPr>
          </a:p>
        </p:txBody>
      </p:sp>
      <p:sp>
        <p:nvSpPr>
          <p:cNvPr id="7" name="Oval 6"/>
          <p:cNvSpPr/>
          <p:nvPr/>
        </p:nvSpPr>
        <p:spPr>
          <a:xfrm>
            <a:off x="1253783"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300007" y="2472443"/>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a:latin typeface="Times New Roman"/>
                <a:cs typeface="Times New Roman"/>
              </a:rPr>
              <a:t>2</a:t>
            </a:r>
          </a:p>
        </p:txBody>
      </p:sp>
      <p:sp>
        <p:nvSpPr>
          <p:cNvPr id="9" name="Oval 8"/>
          <p:cNvSpPr/>
          <p:nvPr/>
        </p:nvSpPr>
        <p:spPr>
          <a:xfrm>
            <a:off x="2236960"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66832" y="2472443"/>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3</a:t>
            </a:r>
            <a:endParaRPr lang="en-US" sz="1600" i="1" baseline="-25000" dirty="0">
              <a:latin typeface="Times New Roman"/>
              <a:cs typeface="Times New Roman"/>
            </a:endParaRPr>
          </a:p>
        </p:txBody>
      </p:sp>
      <p:sp>
        <p:nvSpPr>
          <p:cNvPr id="11" name="Oval 10"/>
          <p:cNvSpPr/>
          <p:nvPr/>
        </p:nvSpPr>
        <p:spPr>
          <a:xfrm>
            <a:off x="3203785"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242228" y="2472443"/>
            <a:ext cx="424651" cy="338554"/>
          </a:xfrm>
          <a:prstGeom prst="rect">
            <a:avLst/>
          </a:prstGeom>
          <a:noFill/>
        </p:spPr>
        <p:txBody>
          <a:bodyPr wrap="square" rtlCol="0">
            <a:spAutoFit/>
          </a:bodyPr>
          <a:lstStyle/>
          <a:p>
            <a:r>
              <a:rPr lang="en-US" sz="1600" i="1" dirty="0" smtClean="0">
                <a:latin typeface="Times New Roman"/>
                <a:cs typeface="Times New Roman"/>
              </a:rPr>
              <a:t>x</a:t>
            </a:r>
            <a:r>
              <a:rPr lang="en-US" sz="1600" i="1" baseline="-25000" dirty="0" smtClean="0">
                <a:latin typeface="Times New Roman"/>
                <a:cs typeface="Times New Roman"/>
              </a:rPr>
              <a:t>4</a:t>
            </a:r>
            <a:endParaRPr lang="en-US" sz="1600" i="1" baseline="-25000" dirty="0">
              <a:latin typeface="Times New Roman"/>
              <a:cs typeface="Times New Roman"/>
            </a:endParaRPr>
          </a:p>
        </p:txBody>
      </p:sp>
      <p:sp>
        <p:nvSpPr>
          <p:cNvPr id="13" name="Oval 12"/>
          <p:cNvSpPr/>
          <p:nvPr/>
        </p:nvSpPr>
        <p:spPr>
          <a:xfrm>
            <a:off x="4179181"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17063" y="2472443"/>
            <a:ext cx="424651" cy="338554"/>
          </a:xfrm>
          <a:prstGeom prst="rect">
            <a:avLst/>
          </a:prstGeom>
          <a:noFill/>
        </p:spPr>
        <p:txBody>
          <a:bodyPr wrap="square" rtlCol="0">
            <a:spAutoFit/>
          </a:bodyPr>
          <a:lstStyle/>
          <a:p>
            <a:r>
              <a:rPr lang="en-US" sz="1600" i="1" dirty="0" err="1" smtClean="0">
                <a:latin typeface="Times New Roman"/>
                <a:cs typeface="Times New Roman"/>
              </a:rPr>
              <a:t>x</a:t>
            </a:r>
            <a:r>
              <a:rPr lang="en-US" sz="1600" i="1" baseline="-25000" dirty="0" err="1" smtClean="0">
                <a:latin typeface="Times New Roman"/>
                <a:cs typeface="Times New Roman"/>
              </a:rPr>
              <a:t>n</a:t>
            </a:r>
            <a:endParaRPr lang="en-US" sz="1600" i="1" baseline="-25000" dirty="0">
              <a:latin typeface="Times New Roman"/>
              <a:cs typeface="Times New Roman"/>
            </a:endParaRPr>
          </a:p>
        </p:txBody>
      </p:sp>
      <p:sp>
        <p:nvSpPr>
          <p:cNvPr id="15" name="Oval 14"/>
          <p:cNvSpPr/>
          <p:nvPr/>
        </p:nvSpPr>
        <p:spPr>
          <a:xfrm>
            <a:off x="6054016"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065862" y="2469258"/>
            <a:ext cx="599722" cy="369332"/>
          </a:xfrm>
          <a:prstGeom prst="rect">
            <a:avLst/>
          </a:prstGeom>
          <a:noFill/>
        </p:spPr>
        <p:txBody>
          <a:bodyPr wrap="square" rtlCol="0">
            <a:spAutoFit/>
          </a:bodyPr>
          <a:lstStyle/>
          <a:p>
            <a:r>
              <a:rPr lang="mr-IN" dirty="0" smtClean="0"/>
              <a:t>……</a:t>
            </a:r>
            <a:endParaRPr lang="en-US" dirty="0"/>
          </a:p>
        </p:txBody>
      </p:sp>
      <p:cxnSp>
        <p:nvCxnSpPr>
          <p:cNvPr id="17" name="Straight Connector 16"/>
          <p:cNvCxnSpPr>
            <a:stCxn id="5" idx="4"/>
            <a:endCxn id="7" idx="0"/>
          </p:cNvCxnSpPr>
          <p:nvPr/>
        </p:nvCxnSpPr>
        <p:spPr>
          <a:xfrm flipH="1">
            <a:off x="1482383" y="1546227"/>
            <a:ext cx="2407202"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5" idx="4"/>
            <a:endCxn id="9" idx="0"/>
          </p:cNvCxnSpPr>
          <p:nvPr/>
        </p:nvCxnSpPr>
        <p:spPr>
          <a:xfrm flipH="1">
            <a:off x="2465560" y="1546227"/>
            <a:ext cx="1424025"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5" idx="4"/>
            <a:endCxn id="11" idx="0"/>
          </p:cNvCxnSpPr>
          <p:nvPr/>
        </p:nvCxnSpPr>
        <p:spPr>
          <a:xfrm flipH="1">
            <a:off x="3432385" y="1546227"/>
            <a:ext cx="457200"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5" idx="4"/>
            <a:endCxn id="13" idx="0"/>
          </p:cNvCxnSpPr>
          <p:nvPr/>
        </p:nvCxnSpPr>
        <p:spPr>
          <a:xfrm>
            <a:off x="3889585" y="1546227"/>
            <a:ext cx="518196"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5" idx="4"/>
            <a:endCxn id="15" idx="0"/>
          </p:cNvCxnSpPr>
          <p:nvPr/>
        </p:nvCxnSpPr>
        <p:spPr>
          <a:xfrm>
            <a:off x="3889585" y="1546227"/>
            <a:ext cx="2393031"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356122" y="1089027"/>
            <a:ext cx="1330678" cy="338554"/>
          </a:xfrm>
          <a:prstGeom prst="rect">
            <a:avLst/>
          </a:prstGeom>
          <a:solidFill>
            <a:srgbClr val="D9D9D9"/>
          </a:solidFill>
        </p:spPr>
        <p:txBody>
          <a:bodyPr wrap="square" rtlCol="0">
            <a:spAutoFit/>
          </a:bodyPr>
          <a:lstStyle/>
          <a:p>
            <a:pPr algn="ctr"/>
            <a:r>
              <a:rPr lang="en-US" sz="1600" dirty="0" smtClean="0">
                <a:latin typeface="Arial"/>
                <a:cs typeface="Arial"/>
              </a:rPr>
              <a:t>Class</a:t>
            </a:r>
            <a:endParaRPr lang="en-US" sz="1600" dirty="0">
              <a:latin typeface="Arial"/>
              <a:cs typeface="Arial"/>
            </a:endParaRPr>
          </a:p>
        </p:txBody>
      </p:sp>
      <p:sp>
        <p:nvSpPr>
          <p:cNvPr id="33" name="TextBox 32"/>
          <p:cNvSpPr txBox="1"/>
          <p:nvPr/>
        </p:nvSpPr>
        <p:spPr>
          <a:xfrm>
            <a:off x="7356123" y="2472443"/>
            <a:ext cx="1330677" cy="338554"/>
          </a:xfrm>
          <a:prstGeom prst="rect">
            <a:avLst/>
          </a:prstGeom>
          <a:solidFill>
            <a:srgbClr val="D9D9D9"/>
          </a:solidFill>
        </p:spPr>
        <p:txBody>
          <a:bodyPr wrap="square" rtlCol="0">
            <a:spAutoFit/>
          </a:bodyPr>
          <a:lstStyle/>
          <a:p>
            <a:pPr algn="ctr"/>
            <a:r>
              <a:rPr lang="en-US" sz="1600" dirty="0" smtClean="0">
                <a:latin typeface="Arial"/>
                <a:cs typeface="Arial"/>
              </a:rPr>
              <a:t>Features</a:t>
            </a:r>
            <a:endParaRPr lang="en-US" sz="1600" dirty="0">
              <a:latin typeface="Arial"/>
              <a:cs typeface="Arial"/>
            </a:endParaRPr>
          </a:p>
        </p:txBody>
      </p:sp>
      <p:pic>
        <p:nvPicPr>
          <p:cNvPr id="38" name="Picture 37" descr="naive_bayes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981" y="3259629"/>
            <a:ext cx="3657600" cy="569522"/>
          </a:xfrm>
          <a:prstGeom prst="rect">
            <a:avLst/>
          </a:prstGeom>
        </p:spPr>
      </p:pic>
      <p:pic>
        <p:nvPicPr>
          <p:cNvPr id="39" name="Picture 38" descr="naive_bayes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150" y="4053110"/>
            <a:ext cx="2103120" cy="586324"/>
          </a:xfrm>
          <a:prstGeom prst="rect">
            <a:avLst/>
          </a:prstGeom>
        </p:spPr>
      </p:pic>
      <p:pic>
        <p:nvPicPr>
          <p:cNvPr id="40" name="Picture 39"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949" y="4912828"/>
            <a:ext cx="3200400" cy="661942"/>
          </a:xfrm>
          <a:prstGeom prst="rect">
            <a:avLst/>
          </a:prstGeom>
        </p:spPr>
      </p:pic>
      <p:pic>
        <p:nvPicPr>
          <p:cNvPr id="41" name="Picture 40" descr="naive_bayes_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798" y="5865970"/>
            <a:ext cx="2743200" cy="668924"/>
          </a:xfrm>
          <a:prstGeom prst="rect">
            <a:avLst/>
          </a:prstGeom>
        </p:spPr>
      </p:pic>
      <p:sp>
        <p:nvSpPr>
          <p:cNvPr id="42" name="Rectangle 41"/>
          <p:cNvSpPr/>
          <p:nvPr/>
        </p:nvSpPr>
        <p:spPr>
          <a:xfrm>
            <a:off x="4405949" y="5755395"/>
            <a:ext cx="2928055" cy="8839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Naïve Bayes: </a:t>
            </a:r>
            <a:r>
              <a:rPr lang="en-US" sz="1800" dirty="0" smtClean="0">
                <a:latin typeface="Arial"/>
                <a:cs typeface="Arial"/>
              </a:rPr>
              <a:t>Representation and Inference</a:t>
            </a:r>
            <a:endParaRPr lang="en-US" sz="1800" dirty="0">
              <a:latin typeface="Arial"/>
              <a:cs typeface="Arial"/>
            </a:endParaRPr>
          </a:p>
        </p:txBody>
      </p:sp>
      <p:sp>
        <p:nvSpPr>
          <p:cNvPr id="44" name="TextBox 43"/>
          <p:cNvSpPr txBox="1"/>
          <p:nvPr/>
        </p:nvSpPr>
        <p:spPr>
          <a:xfrm>
            <a:off x="6305218" y="4188592"/>
            <a:ext cx="1620273" cy="338554"/>
          </a:xfrm>
          <a:prstGeom prst="rect">
            <a:avLst/>
          </a:prstGeom>
          <a:noFill/>
        </p:spPr>
        <p:txBody>
          <a:bodyPr wrap="square" rtlCol="0">
            <a:spAutoFit/>
          </a:bodyPr>
          <a:lstStyle/>
          <a:p>
            <a:pPr algn="ctr"/>
            <a:r>
              <a:rPr lang="en-US" sz="1600" dirty="0" smtClean="0">
                <a:latin typeface="Arial"/>
                <a:cs typeface="Arial"/>
              </a:rPr>
              <a:t>(independence)</a:t>
            </a:r>
            <a:endParaRPr lang="en-US" sz="1600" dirty="0">
              <a:latin typeface="Arial"/>
              <a:cs typeface="Arial"/>
            </a:endParaRPr>
          </a:p>
        </p:txBody>
      </p:sp>
      <p:sp>
        <p:nvSpPr>
          <p:cNvPr id="45" name="TextBox 44"/>
          <p:cNvSpPr txBox="1"/>
          <p:nvPr/>
        </p:nvSpPr>
        <p:spPr>
          <a:xfrm>
            <a:off x="1154995" y="4912828"/>
            <a:ext cx="2039719" cy="338554"/>
          </a:xfrm>
          <a:prstGeom prst="rect">
            <a:avLst/>
          </a:prstGeom>
          <a:solidFill>
            <a:srgbClr val="D9D9D9"/>
          </a:solidFill>
        </p:spPr>
        <p:txBody>
          <a:bodyPr wrap="square" rtlCol="0">
            <a:spAutoFit/>
          </a:bodyPr>
          <a:lstStyle/>
          <a:p>
            <a:pPr algn="ctr"/>
            <a:r>
              <a:rPr lang="en-US" sz="1600" dirty="0" smtClean="0">
                <a:latin typeface="Arial"/>
                <a:cs typeface="Arial"/>
              </a:rPr>
              <a:t>Discrete feature</a:t>
            </a:r>
            <a:endParaRPr lang="en-US" sz="1600" dirty="0">
              <a:latin typeface="Arial"/>
              <a:cs typeface="Arial"/>
            </a:endParaRPr>
          </a:p>
        </p:txBody>
      </p:sp>
      <p:sp>
        <p:nvSpPr>
          <p:cNvPr id="46" name="TextBox 45"/>
          <p:cNvSpPr txBox="1"/>
          <p:nvPr/>
        </p:nvSpPr>
        <p:spPr>
          <a:xfrm>
            <a:off x="1157988" y="5753864"/>
            <a:ext cx="2039719" cy="338554"/>
          </a:xfrm>
          <a:prstGeom prst="rect">
            <a:avLst/>
          </a:prstGeom>
          <a:solidFill>
            <a:srgbClr val="D9D9D9"/>
          </a:solidFill>
        </p:spPr>
        <p:txBody>
          <a:bodyPr wrap="square" rtlCol="0">
            <a:spAutoFit/>
          </a:bodyPr>
          <a:lstStyle/>
          <a:p>
            <a:pPr algn="ctr"/>
            <a:r>
              <a:rPr lang="en-US" sz="1600" dirty="0" smtClean="0">
                <a:latin typeface="Arial"/>
                <a:cs typeface="Arial"/>
              </a:rPr>
              <a:t>Continuous feature</a:t>
            </a:r>
            <a:endParaRPr lang="en-US" sz="1600" dirty="0">
              <a:latin typeface="Arial"/>
              <a:cs typeface="Arial"/>
            </a:endParaRPr>
          </a:p>
        </p:txBody>
      </p:sp>
      <p:sp>
        <p:nvSpPr>
          <p:cNvPr id="49" name="Rectangle 48"/>
          <p:cNvSpPr/>
          <p:nvPr/>
        </p:nvSpPr>
        <p:spPr>
          <a:xfrm>
            <a:off x="466162" y="4818715"/>
            <a:ext cx="3541596"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naive_bayes_5.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758" y="5384020"/>
            <a:ext cx="3200400" cy="286703"/>
          </a:xfrm>
          <a:prstGeom prst="rect">
            <a:avLst/>
          </a:prstGeom>
        </p:spPr>
      </p:pic>
      <p:pic>
        <p:nvPicPr>
          <p:cNvPr id="51" name="Picture 50" descr="naive_bayes_6.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58" y="6205881"/>
            <a:ext cx="2834640" cy="364265"/>
          </a:xfrm>
          <a:prstGeom prst="rect">
            <a:avLst/>
          </a:prstGeom>
        </p:spPr>
      </p:pic>
    </p:spTree>
    <p:extLst>
      <p:ext uri="{BB962C8B-B14F-4D97-AF65-F5344CB8AC3E}">
        <p14:creationId xmlns:p14="http://schemas.microsoft.com/office/powerpoint/2010/main" val="29917073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99553" y="1298447"/>
            <a:ext cx="676969"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44712" y="1298447"/>
            <a:ext cx="470688"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Naïve Bayes: </a:t>
            </a:r>
            <a:r>
              <a:rPr lang="en-US" sz="1800" dirty="0" smtClean="0">
                <a:latin typeface="Arial"/>
                <a:cs typeface="Arial"/>
              </a:rPr>
              <a:t>Learning</a:t>
            </a:r>
            <a:endParaRPr lang="en-US" sz="1800" dirty="0">
              <a:latin typeface="Arial"/>
              <a:cs typeface="Arial"/>
            </a:endParaRPr>
          </a:p>
        </p:txBody>
      </p:sp>
      <p:pic>
        <p:nvPicPr>
          <p:cNvPr id="5" name="Picture 4" descr="learning_eq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306706"/>
            <a:ext cx="2743200" cy="531688"/>
          </a:xfrm>
          <a:prstGeom prst="rect">
            <a:avLst/>
          </a:prstGeom>
        </p:spPr>
      </p:pic>
      <p:pic>
        <p:nvPicPr>
          <p:cNvPr id="6" name="Picture 5" descr="learning_eq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82" y="3586969"/>
            <a:ext cx="5029200" cy="811924"/>
          </a:xfrm>
          <a:prstGeom prst="rect">
            <a:avLst/>
          </a:prstGeom>
        </p:spPr>
      </p:pic>
      <p:pic>
        <p:nvPicPr>
          <p:cNvPr id="7" name="Picture 6"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123" y="1298447"/>
            <a:ext cx="3200400" cy="661942"/>
          </a:xfrm>
          <a:prstGeom prst="rect">
            <a:avLst/>
          </a:prstGeom>
        </p:spPr>
      </p:pic>
      <p:sp>
        <p:nvSpPr>
          <p:cNvPr id="8" name="TextBox 7"/>
          <p:cNvSpPr txBox="1"/>
          <p:nvPr/>
        </p:nvSpPr>
        <p:spPr>
          <a:xfrm>
            <a:off x="457200" y="959893"/>
            <a:ext cx="1620273" cy="338554"/>
          </a:xfrm>
          <a:prstGeom prst="rect">
            <a:avLst/>
          </a:prstGeom>
          <a:noFill/>
        </p:spPr>
        <p:txBody>
          <a:bodyPr wrap="square" rtlCol="0">
            <a:spAutoFit/>
          </a:bodyPr>
          <a:lstStyle/>
          <a:p>
            <a:r>
              <a:rPr lang="en-US" sz="1600" dirty="0" smtClean="0">
                <a:latin typeface="Arial"/>
                <a:cs typeface="Arial"/>
              </a:rPr>
              <a:t>Recall</a:t>
            </a:r>
            <a:endParaRPr lang="en-US" sz="1600" dirty="0">
              <a:latin typeface="Arial"/>
              <a:cs typeface="Arial"/>
            </a:endParaRPr>
          </a:p>
        </p:txBody>
      </p:sp>
      <p:sp>
        <p:nvSpPr>
          <p:cNvPr id="11" name="TextBox 10"/>
          <p:cNvSpPr txBox="1"/>
          <p:nvPr/>
        </p:nvSpPr>
        <p:spPr>
          <a:xfrm>
            <a:off x="457200" y="1968152"/>
            <a:ext cx="1896239" cy="338554"/>
          </a:xfrm>
          <a:prstGeom prst="rect">
            <a:avLst/>
          </a:prstGeom>
          <a:noFill/>
        </p:spPr>
        <p:txBody>
          <a:bodyPr wrap="square" rtlCol="0">
            <a:spAutoFit/>
          </a:bodyPr>
          <a:lstStyle/>
          <a:p>
            <a:r>
              <a:rPr lang="en-US" sz="1600" dirty="0" smtClean="0">
                <a:latin typeface="Arial"/>
                <a:cs typeface="Arial"/>
              </a:rPr>
              <a:t>To estimate         :</a:t>
            </a:r>
            <a:endParaRPr lang="en-US" sz="1600" dirty="0">
              <a:latin typeface="Arial"/>
              <a:cs typeface="Arial"/>
            </a:endParaRPr>
          </a:p>
        </p:txBody>
      </p:sp>
      <p:pic>
        <p:nvPicPr>
          <p:cNvPr id="12" name="Picture 11" descr="naive_bayes_3.gif"/>
          <p:cNvPicPr>
            <a:picLocks noChangeAspect="1"/>
          </p:cNvPicPr>
          <p:nvPr/>
        </p:nvPicPr>
        <p:blipFill rotWithShape="1">
          <a:blip r:embed="rId4">
            <a:extLst>
              <a:ext uri="{28A0092B-C50C-407E-A947-70E740481C1C}">
                <a14:useLocalDpi xmlns:a14="http://schemas.microsoft.com/office/drawing/2010/main" val="0"/>
              </a:ext>
            </a:extLst>
          </a:blip>
          <a:srcRect l="50627" r="32980"/>
          <a:stretch/>
        </p:blipFill>
        <p:spPr>
          <a:xfrm>
            <a:off x="1570602" y="1859519"/>
            <a:ext cx="524633" cy="661942"/>
          </a:xfrm>
          <a:prstGeom prst="rect">
            <a:avLst/>
          </a:prstGeom>
        </p:spPr>
      </p:pic>
      <p:sp>
        <p:nvSpPr>
          <p:cNvPr id="13" name="TextBox 12"/>
          <p:cNvSpPr txBox="1"/>
          <p:nvPr/>
        </p:nvSpPr>
        <p:spPr>
          <a:xfrm>
            <a:off x="457200" y="2838394"/>
            <a:ext cx="2153786" cy="338554"/>
          </a:xfrm>
          <a:prstGeom prst="rect">
            <a:avLst/>
          </a:prstGeom>
          <a:noFill/>
        </p:spPr>
        <p:txBody>
          <a:bodyPr wrap="square" rtlCol="0">
            <a:spAutoFit/>
          </a:bodyPr>
          <a:lstStyle/>
          <a:p>
            <a:r>
              <a:rPr lang="en-US" sz="1600" dirty="0" smtClean="0">
                <a:latin typeface="Arial"/>
                <a:cs typeface="Arial"/>
              </a:rPr>
              <a:t>To estimate              :</a:t>
            </a:r>
            <a:endParaRPr lang="en-US" sz="1600" dirty="0">
              <a:latin typeface="Arial"/>
              <a:cs typeface="Arial"/>
            </a:endParaRPr>
          </a:p>
        </p:txBody>
      </p:sp>
      <p:pic>
        <p:nvPicPr>
          <p:cNvPr id="14" name="Picture 13" descr="naive_bayes_3.gif"/>
          <p:cNvPicPr>
            <a:picLocks noChangeAspect="1"/>
          </p:cNvPicPr>
          <p:nvPr/>
        </p:nvPicPr>
        <p:blipFill rotWithShape="1">
          <a:blip r:embed="rId4">
            <a:extLst>
              <a:ext uri="{28A0092B-C50C-407E-A947-70E740481C1C}">
                <a14:useLocalDpi xmlns:a14="http://schemas.microsoft.com/office/drawing/2010/main" val="0"/>
              </a:ext>
            </a:extLst>
          </a:blip>
          <a:srcRect l="77899"/>
          <a:stretch/>
        </p:blipFill>
        <p:spPr>
          <a:xfrm>
            <a:off x="1615006" y="2720764"/>
            <a:ext cx="707311" cy="661942"/>
          </a:xfrm>
          <a:prstGeom prst="rect">
            <a:avLst/>
          </a:prstGeom>
        </p:spPr>
      </p:pic>
      <p:sp>
        <p:nvSpPr>
          <p:cNvPr id="15" name="TextBox 14"/>
          <p:cNvSpPr txBox="1"/>
          <p:nvPr/>
        </p:nvSpPr>
        <p:spPr>
          <a:xfrm>
            <a:off x="6504987" y="3796871"/>
            <a:ext cx="2039719" cy="338554"/>
          </a:xfrm>
          <a:prstGeom prst="rect">
            <a:avLst/>
          </a:prstGeom>
          <a:solidFill>
            <a:srgbClr val="D9D9D9"/>
          </a:solidFill>
        </p:spPr>
        <p:txBody>
          <a:bodyPr wrap="square" rtlCol="0">
            <a:spAutoFit/>
          </a:bodyPr>
          <a:lstStyle/>
          <a:p>
            <a:pPr algn="ctr"/>
            <a:r>
              <a:rPr lang="en-US" sz="1600" dirty="0" smtClean="0">
                <a:latin typeface="Arial"/>
                <a:cs typeface="Arial"/>
              </a:rPr>
              <a:t>Discrete feature</a:t>
            </a:r>
            <a:endParaRPr lang="en-US" sz="1600" dirty="0">
              <a:latin typeface="Arial"/>
              <a:cs typeface="Arial"/>
            </a:endParaRPr>
          </a:p>
        </p:txBody>
      </p:sp>
      <p:sp>
        <p:nvSpPr>
          <p:cNvPr id="16" name="TextBox 15"/>
          <p:cNvSpPr txBox="1"/>
          <p:nvPr/>
        </p:nvSpPr>
        <p:spPr>
          <a:xfrm>
            <a:off x="6504987" y="5206205"/>
            <a:ext cx="2039719" cy="338554"/>
          </a:xfrm>
          <a:prstGeom prst="rect">
            <a:avLst/>
          </a:prstGeom>
          <a:solidFill>
            <a:srgbClr val="D9D9D9"/>
          </a:solidFill>
        </p:spPr>
        <p:txBody>
          <a:bodyPr wrap="square" rtlCol="0">
            <a:spAutoFit/>
          </a:bodyPr>
          <a:lstStyle/>
          <a:p>
            <a:pPr algn="ctr"/>
            <a:r>
              <a:rPr lang="en-US" sz="1600" dirty="0" smtClean="0">
                <a:latin typeface="Arial"/>
                <a:cs typeface="Arial"/>
              </a:rPr>
              <a:t>Continuous feature</a:t>
            </a:r>
            <a:endParaRPr lang="en-US" sz="1600" dirty="0">
              <a:latin typeface="Arial"/>
              <a:cs typeface="Arial"/>
            </a:endParaRPr>
          </a:p>
        </p:txBody>
      </p:sp>
      <p:pic>
        <p:nvPicPr>
          <p:cNvPr id="17" name="Picture 16" descr="learning_eq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82" y="4621183"/>
            <a:ext cx="2743200" cy="692727"/>
          </a:xfrm>
          <a:prstGeom prst="rect">
            <a:avLst/>
          </a:prstGeom>
        </p:spPr>
      </p:pic>
      <p:pic>
        <p:nvPicPr>
          <p:cNvPr id="18" name="Picture 17" descr="learning_eq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982" y="5544759"/>
            <a:ext cx="3657600" cy="699796"/>
          </a:xfrm>
          <a:prstGeom prst="rect">
            <a:avLst/>
          </a:prstGeom>
        </p:spPr>
      </p:pic>
      <p:sp>
        <p:nvSpPr>
          <p:cNvPr id="19" name="Rectangle 18"/>
          <p:cNvSpPr/>
          <p:nvPr/>
        </p:nvSpPr>
        <p:spPr>
          <a:xfrm>
            <a:off x="840188" y="4534537"/>
            <a:ext cx="7846612"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40188" y="3498945"/>
            <a:ext cx="7846612" cy="9857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42575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32375"/>
          </a:xfrm>
        </p:spPr>
        <p:txBody>
          <a:bodyPr>
            <a:normAutofit/>
          </a:bodyPr>
          <a:lstStyle/>
          <a:p>
            <a:pPr marL="0" indent="0">
              <a:buNone/>
            </a:pPr>
            <a:r>
              <a:rPr lang="en-US" sz="2000" i="1" dirty="0">
                <a:latin typeface="Arial"/>
                <a:cs typeface="Arial"/>
              </a:rPr>
              <a:t>Practice training </a:t>
            </a:r>
            <a:r>
              <a:rPr lang="en-US" sz="2000" i="1" dirty="0" smtClean="0">
                <a:latin typeface="Arial"/>
                <a:cs typeface="Arial"/>
              </a:rPr>
              <a:t>Naïve Bayes models </a:t>
            </a:r>
            <a:r>
              <a:rPr lang="en-US" sz="2000" i="1" dirty="0">
                <a:latin typeface="Arial"/>
                <a:cs typeface="Arial"/>
              </a:rPr>
              <a:t>in the ML4Bio </a:t>
            </a:r>
            <a:r>
              <a:rPr lang="en-US" sz="2000" i="1" dirty="0" smtClean="0">
                <a:latin typeface="Arial"/>
                <a:cs typeface="Arial"/>
              </a:rPr>
              <a:t>software</a:t>
            </a:r>
          </a:p>
          <a:p>
            <a:pPr marL="0" indent="0">
              <a:buNone/>
            </a:pPr>
            <a:endParaRPr lang="en-US" sz="2000" i="1" dirty="0">
              <a:latin typeface="Arial"/>
              <a:cs typeface="Arial"/>
            </a:endParaRPr>
          </a:p>
          <a:p>
            <a:pPr marL="0" indent="0">
              <a:buNone/>
            </a:pPr>
            <a:r>
              <a:rPr lang="en-US" sz="2000" i="1" dirty="0" smtClean="0">
                <a:latin typeface="Arial"/>
                <a:cs typeface="Arial"/>
              </a:rPr>
              <a:t>Questions:</a:t>
            </a:r>
          </a:p>
          <a:p>
            <a:pPr marL="0" indent="0">
              <a:buNone/>
            </a:pPr>
            <a:endParaRPr lang="en-US" sz="2000" dirty="0" smtClean="0">
              <a:latin typeface="Arial"/>
              <a:cs typeface="Arial"/>
            </a:endParaRPr>
          </a:p>
          <a:p>
            <a:r>
              <a:rPr lang="en-US" sz="2000" dirty="0" smtClean="0">
                <a:latin typeface="Arial"/>
                <a:cs typeface="Arial"/>
              </a:rPr>
              <a:t>For 2D continuous data with binary labels, the decision boundary produced by a NB classifier is a circle. Why? </a:t>
            </a:r>
            <a:r>
              <a:rPr lang="en-US" sz="2000" i="1" dirty="0" smtClean="0">
                <a:latin typeface="Arial"/>
                <a:cs typeface="Arial"/>
              </a:rPr>
              <a:t>(Hint: distribution, independence) </a:t>
            </a:r>
          </a:p>
          <a:p>
            <a:r>
              <a:rPr lang="en-US" sz="2000" dirty="0" smtClean="0">
                <a:latin typeface="Arial"/>
                <a:cs typeface="Arial"/>
              </a:rPr>
              <a:t>How does class priors affect classification?</a:t>
            </a:r>
          </a:p>
          <a:p>
            <a:r>
              <a:rPr lang="en-US" sz="2000" dirty="0" smtClean="0">
                <a:latin typeface="Arial"/>
                <a:cs typeface="Arial"/>
              </a:rPr>
              <a:t>Can NB handle data with a mixture of discrete and continuous data? Why?</a:t>
            </a:r>
          </a:p>
          <a:p>
            <a:r>
              <a:rPr lang="en-US" sz="2000" dirty="0" smtClean="0">
                <a:latin typeface="Arial"/>
                <a:cs typeface="Arial"/>
              </a:rPr>
              <a:t>How would you encode categorical features in NB?</a:t>
            </a:r>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Practice</a:t>
            </a:r>
            <a:endParaRPr lang="en-US" sz="1800" dirty="0">
              <a:latin typeface="Arial"/>
              <a:cs typeface="Arial"/>
            </a:endParaRPr>
          </a:p>
        </p:txBody>
      </p:sp>
    </p:spTree>
    <p:extLst>
      <p:ext uri="{BB962C8B-B14F-4D97-AF65-F5344CB8AC3E}">
        <p14:creationId xmlns:p14="http://schemas.microsoft.com/office/powerpoint/2010/main" val="28680638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Step 3: Evaluation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smtClean="0">
                <a:latin typeface="Arial"/>
                <a:cs typeface="Arial"/>
              </a:rPr>
              <a:t>Why do we only evaluate on the test set one time?</a:t>
            </a:r>
          </a:p>
        </p:txBody>
      </p:sp>
    </p:spTree>
    <p:extLst>
      <p:ext uri="{BB962C8B-B14F-4D97-AF65-F5344CB8AC3E}">
        <p14:creationId xmlns:p14="http://schemas.microsoft.com/office/powerpoint/2010/main" val="26389671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Step 4: Prediction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smtClean="0">
                <a:latin typeface="Arial"/>
                <a:cs typeface="Arial"/>
              </a:rPr>
              <a:t>Trained models can make predictions on new unlabeled samples</a:t>
            </a:r>
          </a:p>
        </p:txBody>
      </p:sp>
    </p:spTree>
    <p:extLst>
      <p:ext uri="{BB962C8B-B14F-4D97-AF65-F5344CB8AC3E}">
        <p14:creationId xmlns:p14="http://schemas.microsoft.com/office/powerpoint/2010/main" val="260242456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Next Steps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5986272" cy="3497232"/>
          </a:xfrm>
        </p:spPr>
        <p:txBody>
          <a:bodyPr>
            <a:normAutofit/>
          </a:bodyPr>
          <a:lstStyle/>
          <a:p>
            <a:r>
              <a:rPr lang="en-US" sz="2000" dirty="0" smtClean="0">
                <a:latin typeface="Arial"/>
                <a:cs typeface="Arial"/>
              </a:rPr>
              <a:t>Visit the accompanying </a:t>
            </a:r>
            <a:r>
              <a:rPr lang="en-US" sz="2000" dirty="0" smtClean="0">
                <a:latin typeface="Arial"/>
                <a:cs typeface="Arial"/>
                <a:hlinkClick r:id="rId3"/>
              </a:rPr>
              <a:t>guides</a:t>
            </a:r>
            <a:endParaRPr lang="en-US" sz="2000" dirty="0" smtClean="0">
              <a:latin typeface="Arial"/>
              <a:cs typeface="Arial"/>
            </a:endParaRPr>
          </a:p>
          <a:p>
            <a:r>
              <a:rPr lang="en-US" sz="2000" dirty="0" smtClean="0">
                <a:latin typeface="Arial"/>
                <a:cs typeface="Arial"/>
              </a:rPr>
              <a:t>Ask questions on </a:t>
            </a:r>
            <a:r>
              <a:rPr lang="en-US" sz="2000" dirty="0" smtClean="0">
                <a:latin typeface="Arial"/>
                <a:cs typeface="Arial"/>
                <a:hlinkClick r:id="rId4"/>
              </a:rPr>
              <a:t>GitHub</a:t>
            </a:r>
            <a:endParaRPr lang="en-US" sz="2000" dirty="0" smtClean="0">
              <a:latin typeface="Arial"/>
              <a:cs typeface="Arial"/>
            </a:endParaRPr>
          </a:p>
          <a:p>
            <a:r>
              <a:rPr lang="en-US" sz="2000" dirty="0" smtClean="0">
                <a:latin typeface="Arial"/>
                <a:cs typeface="Arial"/>
              </a:rPr>
              <a:t>Experiment with the </a:t>
            </a:r>
            <a:r>
              <a:rPr lang="en-US" sz="2000" dirty="0" smtClean="0">
                <a:latin typeface="Arial"/>
                <a:cs typeface="Arial"/>
                <a:hlinkClick r:id="rId5"/>
              </a:rPr>
              <a:t>Python notebook</a:t>
            </a:r>
            <a:endParaRPr lang="en-US" sz="2000" dirty="0">
              <a:latin typeface="Arial"/>
              <a:cs typeface="Arial"/>
              <a:hlinkClick r:id="rId6"/>
            </a:endParaRPr>
          </a:p>
          <a:p>
            <a:r>
              <a:rPr lang="en-US" sz="2000" dirty="0" err="1" smtClean="0">
                <a:latin typeface="Arial"/>
                <a:cs typeface="Arial"/>
                <a:hlinkClick r:id="rId6"/>
              </a:rPr>
              <a:t>Scikit</a:t>
            </a:r>
            <a:r>
              <a:rPr lang="en-US" sz="2000" dirty="0" smtClean="0">
                <a:latin typeface="Arial"/>
                <a:cs typeface="Arial"/>
                <a:hlinkClick r:id="rId6"/>
              </a:rPr>
              <a:t>-learn tutorials</a:t>
            </a:r>
            <a:endParaRPr lang="en-US" sz="2000" dirty="0" smtClean="0">
              <a:latin typeface="Arial"/>
              <a:cs typeface="Arial"/>
            </a:endParaRPr>
          </a:p>
          <a:p>
            <a:r>
              <a:rPr lang="en-US" sz="2000" dirty="0" smtClean="0">
                <a:latin typeface="Arial"/>
                <a:cs typeface="Arial"/>
                <a:hlinkClick r:id="rId7"/>
              </a:rPr>
              <a:t>Python </a:t>
            </a:r>
            <a:r>
              <a:rPr lang="en-US" sz="2000" dirty="0">
                <a:latin typeface="Arial"/>
                <a:cs typeface="Arial"/>
                <a:hlinkClick r:id="rId7"/>
              </a:rPr>
              <a:t>Machine </a:t>
            </a:r>
            <a:r>
              <a:rPr lang="en-US" sz="2000" dirty="0" smtClean="0">
                <a:latin typeface="Arial"/>
                <a:cs typeface="Arial"/>
                <a:hlinkClick r:id="rId7"/>
              </a:rPr>
              <a:t>Learning </a:t>
            </a:r>
            <a:r>
              <a:rPr lang="en-US" sz="2000" dirty="0">
                <a:latin typeface="Arial"/>
                <a:cs typeface="Arial"/>
                <a:hlinkClick r:id="rId7"/>
              </a:rPr>
              <a:t>book code </a:t>
            </a:r>
            <a:r>
              <a:rPr lang="en-US" sz="2000" dirty="0" smtClean="0">
                <a:latin typeface="Arial"/>
                <a:cs typeface="Arial"/>
                <a:hlinkClick r:id="rId7"/>
              </a:rPr>
              <a:t>examples</a:t>
            </a:r>
            <a:endParaRPr lang="en-US" sz="2000" dirty="0" smtClean="0">
              <a:latin typeface="Arial"/>
              <a:cs typeface="Arial"/>
            </a:endParaRPr>
          </a:p>
          <a:p>
            <a:r>
              <a:rPr lang="en-US" sz="2000" dirty="0">
                <a:latin typeface="Arial"/>
                <a:cs typeface="Arial"/>
                <a:hlinkClick r:id="rId8"/>
              </a:rPr>
              <a:t>Jake </a:t>
            </a:r>
            <a:r>
              <a:rPr lang="en-US" sz="2000" dirty="0" err="1" smtClean="0">
                <a:latin typeface="Arial"/>
                <a:cs typeface="Arial"/>
                <a:hlinkClick r:id="rId8"/>
              </a:rPr>
              <a:t>VanderPlas</a:t>
            </a:r>
            <a:r>
              <a:rPr lang="en-US" sz="2000" dirty="0" smtClean="0">
                <a:latin typeface="Arial"/>
                <a:cs typeface="Arial"/>
                <a:hlinkClick r:id="rId8"/>
              </a:rPr>
              <a:t> tutorial</a:t>
            </a:r>
            <a:endParaRPr lang="en-US" sz="2000" dirty="0" smtClean="0">
              <a:latin typeface="Arial"/>
              <a:cs typeface="Arial"/>
            </a:endParaRPr>
          </a:p>
          <a:p>
            <a:r>
              <a:rPr lang="en-US" sz="2000" dirty="0" smtClean="0">
                <a:latin typeface="Arial"/>
                <a:cs typeface="Arial"/>
              </a:rPr>
              <a:t>Prepare your data with </a:t>
            </a:r>
            <a:r>
              <a:rPr lang="en-US" sz="2000" dirty="0" smtClean="0">
                <a:latin typeface="Arial"/>
                <a:cs typeface="Arial"/>
                <a:hlinkClick r:id="rId9"/>
              </a:rPr>
              <a:t>Data Carpentry</a:t>
            </a:r>
            <a:endParaRPr lang="en-US" sz="2000" dirty="0">
              <a:latin typeface="Arial"/>
              <a:cs typeface="Arial"/>
              <a:hlinkClick r:id="rId6"/>
            </a:endParaRPr>
          </a:p>
          <a:p>
            <a:r>
              <a:rPr lang="en-US" sz="2000" dirty="0" smtClean="0">
                <a:latin typeface="Arial"/>
                <a:cs typeface="Arial"/>
              </a:rPr>
              <a:t>Regression, unsupervised learning, feature engineering, and other topics we did not cover</a:t>
            </a:r>
          </a:p>
        </p:txBody>
      </p:sp>
    </p:spTree>
    <p:extLst>
      <p:ext uri="{BB962C8B-B14F-4D97-AF65-F5344CB8AC3E}">
        <p14:creationId xmlns:p14="http://schemas.microsoft.com/office/powerpoint/2010/main" val="325154633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Acknowledgements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8229600" cy="3497232"/>
          </a:xfrm>
        </p:spPr>
        <p:txBody>
          <a:bodyPr>
            <a:normAutofit/>
          </a:bodyPr>
          <a:lstStyle/>
          <a:p>
            <a:r>
              <a:rPr lang="en-US" sz="2000" dirty="0" smtClean="0">
                <a:latin typeface="Arial"/>
                <a:cs typeface="Arial"/>
              </a:rPr>
              <a:t>ML consultants: Chris Magnano</a:t>
            </a:r>
            <a:r>
              <a:rPr lang="en-US" sz="2000" dirty="0">
                <a:latin typeface="Arial"/>
                <a:cs typeface="Arial"/>
              </a:rPr>
              <a:t>, Ross </a:t>
            </a:r>
            <a:r>
              <a:rPr lang="en-US" sz="2000" dirty="0" smtClean="0">
                <a:latin typeface="Arial"/>
                <a:cs typeface="Arial"/>
              </a:rPr>
              <a:t>Kleiman, </a:t>
            </a:r>
            <a:r>
              <a:rPr lang="en-US" sz="2000" dirty="0" err="1" smtClean="0">
                <a:latin typeface="Arial"/>
                <a:cs typeface="Arial"/>
              </a:rPr>
              <a:t>Zijie</a:t>
            </a:r>
            <a:r>
              <a:rPr lang="en-US" sz="2000" dirty="0" smtClean="0">
                <a:latin typeface="Arial"/>
                <a:cs typeface="Arial"/>
              </a:rPr>
              <a:t> (Jay) Wang</a:t>
            </a:r>
          </a:p>
          <a:p>
            <a:r>
              <a:rPr lang="en-US" sz="2000" dirty="0" smtClean="0">
                <a:latin typeface="Arial"/>
                <a:cs typeface="Arial"/>
              </a:rPr>
              <a:t>Debora </a:t>
            </a:r>
            <a:r>
              <a:rPr lang="en-US" sz="2000" dirty="0" err="1" smtClean="0">
                <a:latin typeface="Arial"/>
                <a:cs typeface="Arial"/>
              </a:rPr>
              <a:t>Treu</a:t>
            </a:r>
            <a:endParaRPr lang="en-US" sz="2000" dirty="0" smtClean="0">
              <a:latin typeface="Arial"/>
              <a:cs typeface="Arial"/>
            </a:endParaRPr>
          </a:p>
          <a:p>
            <a:r>
              <a:rPr lang="en-US" sz="2000" dirty="0" smtClean="0">
                <a:latin typeface="Arial"/>
                <a:cs typeface="Arial"/>
              </a:rPr>
              <a:t>Megan McClean</a:t>
            </a:r>
          </a:p>
          <a:p>
            <a:r>
              <a:rPr lang="en-US" sz="2000" dirty="0" smtClean="0">
                <a:latin typeface="Arial"/>
                <a:cs typeface="Arial"/>
              </a:rPr>
              <a:t>Python Machine Learning book authors</a:t>
            </a:r>
            <a:r>
              <a:rPr lang="fi-FI" sz="2000" dirty="0" smtClean="0">
                <a:latin typeface="Arial"/>
                <a:cs typeface="Arial"/>
              </a:rPr>
              <a:t> </a:t>
            </a:r>
            <a:r>
              <a:rPr lang="fi-FI" sz="2000" dirty="0">
                <a:latin typeface="Arial"/>
                <a:cs typeface="Arial"/>
              </a:rPr>
              <a:t>Sebastian Raschka </a:t>
            </a:r>
            <a:r>
              <a:rPr lang="fi-FI" sz="2000" dirty="0" smtClean="0">
                <a:latin typeface="Arial"/>
                <a:cs typeface="Arial"/>
              </a:rPr>
              <a:t>and Vahid Mirjalili</a:t>
            </a:r>
          </a:p>
          <a:p>
            <a:r>
              <a:rPr lang="fi-FI" sz="2000" dirty="0">
                <a:latin typeface="Arial"/>
                <a:cs typeface="Arial"/>
              </a:rPr>
              <a:t>NSF </a:t>
            </a:r>
            <a:r>
              <a:rPr lang="fi-FI" sz="2000" dirty="0" smtClean="0">
                <a:latin typeface="Arial"/>
                <a:cs typeface="Arial"/>
              </a:rPr>
              <a:t>1553206</a:t>
            </a:r>
          </a:p>
          <a:p>
            <a:r>
              <a:rPr lang="fi-FI" sz="2000" dirty="0" smtClean="0">
                <a:latin typeface="Arial"/>
                <a:cs typeface="Arial"/>
              </a:rPr>
              <a:t>Workshop participants</a:t>
            </a:r>
            <a:endParaRPr lang="en-US" sz="2000" dirty="0" smtClean="0">
              <a:latin typeface="Arial"/>
              <a:cs typeface="Arial"/>
            </a:endParaRPr>
          </a:p>
        </p:txBody>
      </p:sp>
    </p:spTree>
    <p:extLst>
      <p:ext uri="{BB962C8B-B14F-4D97-AF65-F5344CB8AC3E}">
        <p14:creationId xmlns:p14="http://schemas.microsoft.com/office/powerpoint/2010/main" val="20695153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ML in biology</a:t>
            </a:r>
            <a:endParaRPr lang="en-US" sz="1800" dirty="0">
              <a:latin typeface="Arial"/>
              <a:cs typeface="Arial"/>
            </a:endParaRPr>
          </a:p>
        </p:txBody>
      </p:sp>
      <p:pic>
        <p:nvPicPr>
          <p:cNvPr id="2" name="Picture 1" descr="Screen Shot 2018-08-19 at 7.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05452"/>
            <a:ext cx="4572000" cy="1242874"/>
          </a:xfrm>
          <a:prstGeom prst="rect">
            <a:avLst/>
          </a:prstGeom>
        </p:spPr>
      </p:pic>
      <p:pic>
        <p:nvPicPr>
          <p:cNvPr id="6" name="Picture 5" descr="Screen Shot 2018-08-19 at 7.54.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62703"/>
            <a:ext cx="3657600" cy="469392"/>
          </a:xfrm>
          <a:prstGeom prst="rect">
            <a:avLst/>
          </a:prstGeom>
        </p:spPr>
      </p:pic>
      <p:sp>
        <p:nvSpPr>
          <p:cNvPr id="34" name="TextBox 33"/>
          <p:cNvSpPr txBox="1"/>
          <p:nvPr/>
        </p:nvSpPr>
        <p:spPr>
          <a:xfrm>
            <a:off x="697849" y="5317164"/>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/articles/d41586-018-02881-7</a:t>
            </a:r>
          </a:p>
        </p:txBody>
      </p:sp>
      <p:pic>
        <p:nvPicPr>
          <p:cNvPr id="35" name="Picture 34" descr="d41586-018-02881-7_1552632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13" y="2900333"/>
            <a:ext cx="4300962" cy="2370906"/>
          </a:xfrm>
          <a:prstGeom prst="rect">
            <a:avLst/>
          </a:prstGeom>
        </p:spPr>
      </p:pic>
      <p:sp>
        <p:nvSpPr>
          <p:cNvPr id="36" name="Content Placeholder 4"/>
          <p:cNvSpPr txBox="1">
            <a:spLocks/>
          </p:cNvSpPr>
          <p:nvPr/>
        </p:nvSpPr>
        <p:spPr>
          <a:xfrm>
            <a:off x="459412" y="5689110"/>
            <a:ext cx="2251888" cy="29647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i="1" dirty="0" smtClean="0">
                <a:latin typeface="Arial"/>
                <a:cs typeface="Arial"/>
              </a:rPr>
              <a:t>Why it matters?</a:t>
            </a:r>
          </a:p>
        </p:txBody>
      </p:sp>
      <p:sp>
        <p:nvSpPr>
          <p:cNvPr id="37" name="Rectangle 36"/>
          <p:cNvSpPr/>
          <p:nvPr/>
        </p:nvSpPr>
        <p:spPr>
          <a:xfrm>
            <a:off x="458306" y="5985587"/>
            <a:ext cx="3658706" cy="646331"/>
          </a:xfrm>
          <a:prstGeom prst="rect">
            <a:avLst/>
          </a:prstGeom>
        </p:spPr>
        <p:txBody>
          <a:bodyPr wrap="square">
            <a:spAutoFit/>
          </a:bodyPr>
          <a:lstStyle/>
          <a:p>
            <a:pPr marL="285750" indent="-285750">
              <a:buFont typeface="Arial"/>
              <a:buChar char="•"/>
            </a:pPr>
            <a:r>
              <a:rPr lang="en-US" sz="1200" dirty="0">
                <a:latin typeface="Arial"/>
                <a:cs typeface="Arial"/>
              </a:rPr>
              <a:t>Lower cost</a:t>
            </a:r>
          </a:p>
          <a:p>
            <a:pPr marL="285750" indent="-285750">
              <a:buFont typeface="Arial"/>
              <a:buChar char="•"/>
            </a:pPr>
            <a:r>
              <a:rPr lang="en-US" sz="1200" dirty="0">
                <a:latin typeface="Arial"/>
                <a:cs typeface="Arial"/>
              </a:rPr>
              <a:t>Higher diagnostic precision</a:t>
            </a:r>
          </a:p>
          <a:p>
            <a:pPr marL="285750" indent="-285750">
              <a:buFont typeface="Arial"/>
              <a:buChar char="•"/>
            </a:pPr>
            <a:r>
              <a:rPr lang="en-US" sz="1200" dirty="0">
                <a:latin typeface="Arial"/>
                <a:cs typeface="Arial"/>
              </a:rPr>
              <a:t>Insight into grouping of tumor types</a:t>
            </a:r>
          </a:p>
        </p:txBody>
      </p:sp>
      <p:sp>
        <p:nvSpPr>
          <p:cNvPr id="38" name="Content Placeholder 4"/>
          <p:cNvSpPr txBox="1">
            <a:spLocks/>
          </p:cNvSpPr>
          <p:nvPr/>
        </p:nvSpPr>
        <p:spPr>
          <a:xfrm>
            <a:off x="459412" y="2588884"/>
            <a:ext cx="2251888" cy="29579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b="1" i="1" dirty="0" smtClean="0">
                <a:latin typeface="Arial"/>
                <a:cs typeface="Arial"/>
              </a:rPr>
              <a:t>What was learned?</a:t>
            </a:r>
          </a:p>
        </p:txBody>
      </p:sp>
      <p:sp>
        <p:nvSpPr>
          <p:cNvPr id="47" name="Content Placeholder 4"/>
          <p:cNvSpPr>
            <a:spLocks noGrp="1"/>
          </p:cNvSpPr>
          <p:nvPr>
            <p:ph idx="1"/>
          </p:nvPr>
        </p:nvSpPr>
        <p:spPr>
          <a:xfrm>
            <a:off x="5414803" y="1924703"/>
            <a:ext cx="3271996" cy="3665253"/>
          </a:xfrm>
        </p:spPr>
        <p:txBody>
          <a:bodyPr>
            <a:normAutofit/>
          </a:bodyPr>
          <a:lstStyle/>
          <a:p>
            <a:pPr marL="0" indent="0">
              <a:buNone/>
            </a:pPr>
            <a:r>
              <a:rPr lang="en-US" sz="1400" b="1" dirty="0" smtClean="0">
                <a:latin typeface="Arial"/>
                <a:cs typeface="Arial"/>
              </a:rPr>
              <a:t>Samples: </a:t>
            </a:r>
          </a:p>
          <a:p>
            <a:pPr marL="0" indent="0">
              <a:buNone/>
            </a:pPr>
            <a:r>
              <a:rPr lang="en-US" sz="1200" dirty="0" smtClean="0">
                <a:latin typeface="Arial"/>
                <a:cs typeface="Arial"/>
              </a:rPr>
              <a:t>2801 genome-wide DNA methylation profiles of tumor samples from patients</a:t>
            </a:r>
          </a:p>
          <a:p>
            <a:pPr marL="0" indent="0">
              <a:buNone/>
            </a:pPr>
            <a:endParaRPr lang="en-US" sz="1200" dirty="0" smtClean="0">
              <a:latin typeface="Arial"/>
              <a:cs typeface="Arial"/>
            </a:endParaRPr>
          </a:p>
          <a:p>
            <a:pPr marL="0" indent="0">
              <a:buNone/>
            </a:pPr>
            <a:r>
              <a:rPr lang="en-US" sz="1400" b="1" dirty="0" smtClean="0">
                <a:latin typeface="Arial"/>
                <a:cs typeface="Arial"/>
              </a:rPr>
              <a:t>Features</a:t>
            </a:r>
            <a:r>
              <a:rPr lang="en-US" sz="1400" b="1" dirty="0">
                <a:latin typeface="Arial"/>
                <a:cs typeface="Arial"/>
              </a:rPr>
              <a:t>:</a:t>
            </a:r>
          </a:p>
          <a:p>
            <a:pPr marL="0" indent="0">
              <a:buNone/>
            </a:pPr>
            <a:r>
              <a:rPr lang="en-US" sz="1200" dirty="0" smtClean="0">
                <a:latin typeface="Arial"/>
                <a:cs typeface="Arial"/>
              </a:rPr>
              <a:t>Intensities of methylation signal at ~450,000 target sites in the genome</a:t>
            </a:r>
          </a:p>
          <a:p>
            <a:pPr marL="0" indent="0">
              <a:buNone/>
            </a:pPr>
            <a:endParaRPr lang="en-US" sz="1200" dirty="0">
              <a:latin typeface="Arial"/>
              <a:cs typeface="Arial"/>
            </a:endParaRPr>
          </a:p>
          <a:p>
            <a:pPr marL="0" indent="0">
              <a:buNone/>
            </a:pPr>
            <a:r>
              <a:rPr lang="en-US" sz="1400" b="1" dirty="0">
                <a:latin typeface="Arial"/>
                <a:cs typeface="Arial"/>
              </a:rPr>
              <a:t>Labels:</a:t>
            </a:r>
          </a:p>
          <a:p>
            <a:pPr marL="0" indent="0">
              <a:buNone/>
            </a:pPr>
            <a:r>
              <a:rPr lang="en-US" sz="1200" dirty="0" smtClean="0">
                <a:latin typeface="Arial"/>
                <a:cs typeface="Arial"/>
              </a:rPr>
              <a:t>Tumor types</a:t>
            </a:r>
          </a:p>
          <a:p>
            <a:pPr marL="0" indent="0">
              <a:buNone/>
            </a:pPr>
            <a:endParaRPr lang="en-US" sz="1200" dirty="0">
              <a:latin typeface="Arial"/>
              <a:cs typeface="Arial"/>
            </a:endParaRPr>
          </a:p>
          <a:p>
            <a:pPr marL="0" indent="0">
              <a:buNone/>
            </a:pPr>
            <a:r>
              <a:rPr lang="en-US" sz="1400" b="1" dirty="0" smtClean="0">
                <a:latin typeface="Arial"/>
                <a:cs typeface="Arial"/>
              </a:rPr>
              <a:t>			     </a:t>
            </a:r>
            <a:r>
              <a:rPr lang="en-US" sz="1200" b="1" dirty="0" smtClean="0">
                <a:latin typeface="Arial"/>
                <a:cs typeface="Arial"/>
              </a:rPr>
              <a:t>Machine learning</a:t>
            </a:r>
          </a:p>
          <a:p>
            <a:pPr marL="0" indent="0">
              <a:buNone/>
            </a:pPr>
            <a:endParaRPr lang="en-US" sz="1400" b="1" dirty="0" smtClean="0">
              <a:latin typeface="Arial"/>
              <a:cs typeface="Arial"/>
            </a:endParaRPr>
          </a:p>
          <a:p>
            <a:pPr marL="0" indent="0">
              <a:buNone/>
            </a:pPr>
            <a:r>
              <a:rPr lang="en-US" sz="1400" b="1" dirty="0" smtClean="0">
                <a:latin typeface="Arial"/>
                <a:cs typeface="Arial"/>
              </a:rPr>
              <a:t>Classifier</a:t>
            </a:r>
            <a:r>
              <a:rPr lang="en-US" sz="1400" b="1" dirty="0">
                <a:latin typeface="Arial"/>
                <a:cs typeface="Arial"/>
              </a:rPr>
              <a:t>:</a:t>
            </a:r>
          </a:p>
          <a:p>
            <a:pPr marL="0" indent="0">
              <a:buNone/>
            </a:pPr>
            <a:r>
              <a:rPr lang="en-US" sz="1200" dirty="0" smtClean="0">
                <a:latin typeface="Arial"/>
                <a:cs typeface="Arial"/>
              </a:rPr>
              <a:t>A random forest classifier with ~10,000 trees</a:t>
            </a:r>
          </a:p>
        </p:txBody>
      </p:sp>
      <p:sp>
        <p:nvSpPr>
          <p:cNvPr id="48" name="Rectangle 47"/>
          <p:cNvSpPr/>
          <p:nvPr/>
        </p:nvSpPr>
        <p:spPr>
          <a:xfrm>
            <a:off x="5414250" y="1924703"/>
            <a:ext cx="3272549" cy="23217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14804" y="4857499"/>
            <a:ext cx="3271996" cy="73245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48" idx="2"/>
          </p:cNvCxnSpPr>
          <p:nvPr/>
        </p:nvCxnSpPr>
        <p:spPr>
          <a:xfrm>
            <a:off x="7050525" y="4246473"/>
            <a:ext cx="0" cy="611026"/>
          </a:xfrm>
          <a:prstGeom prst="line">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65350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ML in biology</a:t>
            </a:r>
            <a:endParaRPr lang="en-US" sz="1800" dirty="0">
              <a:latin typeface="Arial"/>
              <a:cs typeface="Arial"/>
            </a:endParaRPr>
          </a:p>
        </p:txBody>
      </p:sp>
      <p:pic>
        <p:nvPicPr>
          <p:cNvPr id="15" name="Picture 14" descr="dream-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135" y="1135475"/>
            <a:ext cx="2290648" cy="912584"/>
          </a:xfrm>
          <a:prstGeom prst="rect">
            <a:avLst/>
          </a:prstGeom>
        </p:spPr>
      </p:pic>
      <p:pic>
        <p:nvPicPr>
          <p:cNvPr id="16" name="Picture 15" descr="Screen Shot 2018-11-30 at 5.05.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664" y="2268568"/>
            <a:ext cx="3590674" cy="3817512"/>
          </a:xfrm>
          <a:prstGeom prst="rect">
            <a:avLst/>
          </a:prstGeom>
        </p:spPr>
      </p:pic>
      <p:sp>
        <p:nvSpPr>
          <p:cNvPr id="17" name="Content Placeholder 4"/>
          <p:cNvSpPr txBox="1">
            <a:spLocks/>
          </p:cNvSpPr>
          <p:nvPr/>
        </p:nvSpPr>
        <p:spPr>
          <a:xfrm>
            <a:off x="3424135" y="6187135"/>
            <a:ext cx="2290648" cy="29579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err="1" smtClean="0">
                <a:latin typeface="Arial"/>
                <a:cs typeface="Arial"/>
              </a:rPr>
              <a:t>dreamchallenge.org</a:t>
            </a:r>
            <a:endParaRPr lang="en-US" sz="1400" dirty="0" smtClean="0">
              <a:latin typeface="Arial"/>
              <a:cs typeface="Arial"/>
            </a:endParaRPr>
          </a:p>
        </p:txBody>
      </p:sp>
    </p:spTree>
    <p:extLst>
      <p:ext uri="{BB962C8B-B14F-4D97-AF65-F5344CB8AC3E}">
        <p14:creationId xmlns:p14="http://schemas.microsoft.com/office/powerpoint/2010/main" val="42768300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58309"/>
            <a:ext cx="7772400" cy="5378702"/>
          </a:xfrm>
        </p:spPr>
        <p:txBody>
          <a:bodyPr>
            <a:normAutofit/>
          </a:bodyPr>
          <a:lstStyle/>
          <a:p>
            <a:r>
              <a:rPr lang="en-US" dirty="0" smtClean="0"/>
              <a:t>Brainstorming!</a:t>
            </a:r>
            <a:br>
              <a:rPr lang="en-US" dirty="0" smtClean="0"/>
            </a:br>
            <a:r>
              <a:rPr lang="en-US" dirty="0" smtClean="0"/>
              <a:t/>
            </a:r>
            <a:br>
              <a:rPr lang="en-US" dirty="0" smtClean="0"/>
            </a:br>
            <a:r>
              <a:rPr lang="en-US" sz="2000" dirty="0" smtClean="0"/>
              <a:t>What types of data do you generate in the lab? </a:t>
            </a:r>
            <a:br>
              <a:rPr lang="en-US" sz="2000" dirty="0" smtClean="0"/>
            </a:br>
            <a:r>
              <a:rPr lang="en-US" sz="2000" dirty="0" smtClean="0"/>
              <a:t>What do you want to learn from your data?</a:t>
            </a:r>
            <a:br>
              <a:rPr lang="en-US" sz="2000" dirty="0" smtClean="0"/>
            </a:br>
            <a:r>
              <a:rPr lang="en-US" sz="2000" dirty="0" smtClean="0"/>
              <a:t>Why it matters</a:t>
            </a:r>
            <a:r>
              <a:rPr lang="en-US" sz="2000" dirty="0" smtClean="0"/>
              <a:t>?</a:t>
            </a: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solidFill>
                  <a:schemeClr val="bg1"/>
                </a:solidFill>
                <a:latin typeface="Arial"/>
                <a:cs typeface="Arial"/>
              </a:rPr>
              <a:t>Practice</a:t>
            </a:r>
            <a:endParaRPr lang="en-US" sz="1800" dirty="0">
              <a:solidFill>
                <a:schemeClr val="bg1"/>
              </a:solidFill>
              <a:latin typeface="Arial"/>
              <a:cs typeface="Arial"/>
            </a:endParaRPr>
          </a:p>
        </p:txBody>
      </p:sp>
    </p:spTree>
    <p:extLst>
      <p:ext uri="{BB962C8B-B14F-4D97-AF65-F5344CB8AC3E}">
        <p14:creationId xmlns:p14="http://schemas.microsoft.com/office/powerpoint/2010/main" val="22553501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smtClean="0">
                <a:latin typeface="Arial"/>
                <a:cs typeface="Arial"/>
              </a:rPr>
              <a:t>Dataset</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659" y="1385366"/>
            <a:ext cx="6400800" cy="4903135"/>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Image </a:t>
            </a:r>
            <a:r>
              <a:rPr lang="en-US" sz="800" dirty="0">
                <a:latin typeface="Arial"/>
                <a:cs typeface="Arial"/>
              </a:rPr>
              <a:t>from </a:t>
            </a:r>
            <a:endParaRPr lang="en-US" sz="800" dirty="0" smtClean="0">
              <a:latin typeface="Arial"/>
              <a:cs typeface="Arial"/>
            </a:endParaRPr>
          </a:p>
          <a:p>
            <a:r>
              <a:rPr lang="en-US" sz="800" dirty="0" smtClean="0">
                <a:latin typeface="Arial"/>
                <a:cs typeface="Arial"/>
                <a:hlinkClick r:id="rId3"/>
              </a:rPr>
              <a:t>https</a:t>
            </a:r>
            <a:r>
              <a:rPr lang="en-US" sz="800" dirty="0">
                <a:latin typeface="Arial"/>
                <a:cs typeface="Arial"/>
                <a:hlinkClick r:id="rId3"/>
              </a:rPr>
              <a:t>://github.com/rasbt/python-machine-learning-book-2nd-</a:t>
            </a:r>
            <a:r>
              <a:rPr lang="en-US" sz="800" dirty="0" smtClean="0">
                <a:latin typeface="Arial"/>
                <a:cs typeface="Arial"/>
                <a:hlinkClick r:id="rId3"/>
              </a:rPr>
              <a:t>edition</a:t>
            </a:r>
            <a:endParaRPr lang="en-US" sz="800" dirty="0" smtClean="0">
              <a:latin typeface="Arial"/>
              <a:cs typeface="Arial"/>
            </a:endParaRPr>
          </a:p>
          <a:p>
            <a:r>
              <a:rPr lang="en-US" sz="800" dirty="0" smtClean="0">
                <a:latin typeface="Arial"/>
                <a:cs typeface="Arial"/>
              </a:rPr>
              <a:t>S. </a:t>
            </a:r>
            <a:r>
              <a:rPr lang="en-US" sz="800" dirty="0" err="1" smtClean="0">
                <a:latin typeface="Arial"/>
                <a:cs typeface="Arial"/>
              </a:rPr>
              <a:t>Raschka</a:t>
            </a:r>
            <a:r>
              <a:rPr lang="en-US" sz="800" dirty="0" smtClean="0">
                <a:latin typeface="Arial"/>
                <a:cs typeface="Arial"/>
              </a:rPr>
              <a:t> </a:t>
            </a:r>
            <a:r>
              <a:rPr lang="en-US" sz="800" dirty="0">
                <a:latin typeface="Arial"/>
                <a:cs typeface="Arial"/>
              </a:rPr>
              <a:t>and V. </a:t>
            </a:r>
            <a:r>
              <a:rPr lang="en-US" sz="800" dirty="0" err="1">
                <a:latin typeface="Arial"/>
                <a:cs typeface="Arial"/>
              </a:rPr>
              <a:t>Mirjalili</a:t>
            </a:r>
            <a:r>
              <a:rPr lang="en-US" sz="800" dirty="0">
                <a:latin typeface="Arial"/>
                <a:cs typeface="Arial"/>
              </a:rPr>
              <a:t>, Python Machine Learning (2nd Ed.</a:t>
            </a:r>
            <a:r>
              <a:rPr lang="en-US" sz="800" dirty="0" smtClean="0">
                <a:latin typeface="Arial"/>
                <a:cs typeface="Arial"/>
              </a:rPr>
              <a:t>)</a:t>
            </a:r>
            <a:endParaRPr lang="en-US" sz="800" dirty="0">
              <a:latin typeface="Arial"/>
              <a:cs typeface="Arial"/>
            </a:endParaRPr>
          </a:p>
        </p:txBody>
      </p:sp>
    </p:spTree>
    <p:extLst>
      <p:ext uri="{BB962C8B-B14F-4D97-AF65-F5344CB8AC3E}">
        <p14:creationId xmlns:p14="http://schemas.microsoft.com/office/powerpoint/2010/main" val="8118751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14881</TotalTime>
  <Words>2011</Words>
  <Application>Microsoft Macintosh PowerPoint</Application>
  <PresentationFormat>On-screen Show (4:3)</PresentationFormat>
  <Paragraphs>507</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Machine learning for biology  workshop</vt:lpstr>
      <vt:lpstr>PowerPoint Presentation</vt:lpstr>
      <vt:lpstr>PowerPoint Presentation</vt:lpstr>
      <vt:lpstr>PowerPoint Presentation</vt:lpstr>
      <vt:lpstr>PowerPoint Presentation</vt:lpstr>
      <vt:lpstr>PowerPoint Presentation</vt:lpstr>
      <vt:lpstr>PowerPoint Presentation</vt:lpstr>
      <vt:lpstr>Brainstorming!  What types of data do you generate in the lab?  What do you want to learn from your data? Why it matters?</vt:lpstr>
      <vt:lpstr>PowerPoint Presentation</vt:lpstr>
      <vt:lpstr>PowerPoint Presentation</vt:lpstr>
      <vt:lpstr>Dataset  Open the telomere ALT dataset telomere.csv.  What do the rows represent?  What are the features? How many classes are there?</vt:lpstr>
      <vt:lpstr>PowerPoint Presentation</vt:lpstr>
      <vt:lpstr>PowerPoint Presentation</vt:lpstr>
      <vt:lpstr>Get hands dirty!  Load telomere.csv and telomere_new.csv.  Train some classifiers of your choice. Predict labels for new data.</vt:lpstr>
      <vt:lpstr>PowerPoint Presentation</vt:lpstr>
      <vt:lpstr>PowerPoint Presentation</vt:lpstr>
      <vt:lpstr>PowerPoint Presentation</vt:lpstr>
      <vt:lpstr>PowerPoint Presentation</vt:lpstr>
      <vt:lpstr>What are the preprocessing steps? What issue does each step address?</vt:lpstr>
      <vt:lpstr>PowerPoint Presentation</vt:lpstr>
      <vt:lpstr>Training</vt:lpstr>
      <vt:lpstr>Loss</vt:lpstr>
      <vt:lpstr>PowerPoint Presentation</vt:lpstr>
      <vt:lpstr>Validation</vt:lpstr>
      <vt:lpstr>Validation &amp; Overfitting  Experiment on toy_data_6.csv.  Hold out 20% data for validation. Train an SVM with the following settings:  (a) RBF kernel, kernel_coef (gamma)=0.5 (b) RBF kernel, kernel_coef (gamma)=10  How well do training accuracy agree with validation accuracy? Why? (Hint: check the decision boundary)  Hold out 0% data for validation (i.e. no validation set). Train an SVM with setting (b) above. How well do training accuracy agree with test accuracy? Why is validation set important?</vt:lpstr>
      <vt:lpstr>Underfitting and Overfitting</vt:lpstr>
      <vt:lpstr>Validation</vt:lpstr>
      <vt:lpstr>Data splitting  Experiment on toy_data_4.csv and toy_data_5.csv.  (a) Vary train/validation ratio in hold-out validation. (b) Vary K in K-fold variation.  Train an SVM with default setting. When do training accuracy best agrees with validation accuracy?</vt:lpstr>
      <vt:lpstr>Performance Metrics</vt:lpstr>
      <vt:lpstr>Plots</vt:lpstr>
      <vt:lpstr>Performance metrics &amp; plots  TBD</vt:lpstr>
      <vt:lpstr>Logistic Regression: Representations and Inference</vt:lpstr>
      <vt:lpstr>Linearly Separable vs. Not Linearly Separable</vt:lpstr>
      <vt:lpstr>Logistic Regression &amp; Linear separability  Experiment on toy_data_3.csv and toy_data_8.csv.  Logistic regression is a linear classifier. Why? (Hint: logistic function)         </vt:lpstr>
      <vt:lpstr>Regularization</vt:lpstr>
      <vt:lpstr>Regularization  Experiment on toy_data_1.csv.  First, use L1 regularization. Set penalty to 0.01, 0.1, 1, 10, 100.  Next use L2 regularization. Set penalty to 0.0001, 0.001, 0.01, 0.1, 1, 10, 100.  Examine the decision boundary and explain what you observe. (Note: penalty C is the inverse of regularization strength)</vt:lpstr>
      <vt:lpstr>PowerPoint Presentation</vt:lpstr>
      <vt:lpstr>PowerPoint Presentation</vt:lpstr>
      <vt:lpstr>Neural Network: Activation Functions</vt:lpstr>
      <vt:lpstr>Neural Networks &amp; Linear separability  Experiment on toy_data_3.csv and toy_data_8.csv.  What activation functions make a neural network a nonlinear classifier? Why?</vt:lpstr>
      <vt:lpstr>Logistic Regression &amp; Neural Network: Learning</vt:lpstr>
      <vt:lpstr>Neural Networks Structure &amp; Learning  Experiment on toy_data_5.csv and toy_data_8.csv.  Consider the following settings.  (a) solver: LBFGS, activation function: tanh, penalty: 0.2. Use 5, 10, 20, 50, 100 hidden units. Examine accuracy and decision boundary. What do you observe?  (b) number of hidden units: 20, penalty: 0.2 Use different combinations of activation function and solver. Do they produce the same classifier? Why? (Hint: local minima)</vt:lpstr>
      <vt:lpstr>Decision Tree: Representation and Inference</vt:lpstr>
      <vt:lpstr>Decision Tree: Learning</vt:lpstr>
      <vt:lpstr>Random Forest: Representation, Learning and Inference</vt:lpstr>
      <vt:lpstr>Decision Trees (DT) &amp; Random Forest (RF)  Experiment on toy_data_2.csv and toy_data_4.csv.  Vary the hyperparameters.  Examine change in decision boundary and accuracy. How does decision boundary of DT and RF look like? Why? Whose performance is better in general? DT or RF? </vt:lpstr>
      <vt:lpstr>Linear SVM: Representation, Learning and Inference</vt:lpstr>
      <vt:lpstr>PowerPoint Presentation</vt:lpstr>
      <vt:lpstr>SVM  TBD  Verify your answer on TBD.</vt:lpstr>
      <vt:lpstr>Practice</vt:lpstr>
      <vt:lpstr>K-Nearest Neighbors: Representation, Learning and Inference</vt:lpstr>
      <vt:lpstr>Practice</vt:lpstr>
      <vt:lpstr>Naïve Bayes: Representation and Inference</vt:lpstr>
      <vt:lpstr>Naïve Bayes: Learning</vt:lpstr>
      <vt:lpstr>Practice</vt:lpstr>
      <vt:lpstr>PowerPoint Presentation</vt:lpstr>
      <vt:lpstr>PowerPoint Presentation</vt:lpstr>
      <vt:lpstr>PowerPoint Presentation</vt:lpstr>
      <vt:lpstr>PowerPoint Presentation</vt:lpstr>
    </vt:vector>
  </TitlesOfParts>
  <Company>University of Wisconsin-Madison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Fangzhou Mu</dc:creator>
  <cp:lastModifiedBy>Fangzhou Mu</cp:lastModifiedBy>
  <cp:revision>255</cp:revision>
  <dcterms:created xsi:type="dcterms:W3CDTF">2018-08-06T21:32:06Z</dcterms:created>
  <dcterms:modified xsi:type="dcterms:W3CDTF">2018-12-01T05:30:42Z</dcterms:modified>
</cp:coreProperties>
</file>